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3.xml" ContentType="application/vnd.openxmlformats-officedocument.presentationml.notesSlide+xml"/>
  <Override PartName="/ppt/charts/chart13.xml" ContentType="application/vnd.openxmlformats-officedocument.drawingml.chart+xml"/>
  <Override PartName="/ppt/notesSlides/notesSlide4.xml" ContentType="application/vnd.openxmlformats-officedocument.presentationml.notesSlide+xml"/>
  <Override PartName="/ppt/charts/chart14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5.xml" ContentType="application/vnd.openxmlformats-officedocument.drawingml.chart+xml"/>
  <Override PartName="/ppt/drawings/drawing6.xml" ContentType="application/vnd.openxmlformats-officedocument.drawingml.chartshapes+xml"/>
  <Override PartName="/ppt/charts/chart16.xml" ContentType="application/vnd.openxmlformats-officedocument.drawingml.chart+xml"/>
  <Override PartName="/ppt/drawings/drawing7.xml" ContentType="application/vnd.openxmlformats-officedocument.drawingml.chartshapes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rawings/drawing8.xml" ContentType="application/vnd.openxmlformats-officedocument.drawingml.chartshapes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rawings/drawing9.xml" ContentType="application/vnd.openxmlformats-officedocument.drawingml.chartshapes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8"/>
  </p:sldMasterIdLst>
  <p:notesMasterIdLst>
    <p:notesMasterId r:id="rId32"/>
  </p:notesMasterIdLst>
  <p:handoutMasterIdLst>
    <p:handoutMasterId r:id="rId33"/>
  </p:handoutMasterIdLst>
  <p:sldIdLst>
    <p:sldId id="562" r:id="rId9"/>
    <p:sldId id="582" r:id="rId10"/>
    <p:sldId id="563" r:id="rId11"/>
    <p:sldId id="583" r:id="rId12"/>
    <p:sldId id="556" r:id="rId13"/>
    <p:sldId id="564" r:id="rId14"/>
    <p:sldId id="565" r:id="rId15"/>
    <p:sldId id="560" r:id="rId16"/>
    <p:sldId id="559" r:id="rId17"/>
    <p:sldId id="578" r:id="rId18"/>
    <p:sldId id="566" r:id="rId19"/>
    <p:sldId id="579" r:id="rId20"/>
    <p:sldId id="581" r:id="rId21"/>
    <p:sldId id="568" r:id="rId22"/>
    <p:sldId id="569" r:id="rId23"/>
    <p:sldId id="570" r:id="rId24"/>
    <p:sldId id="546" r:id="rId25"/>
    <p:sldId id="548" r:id="rId26"/>
    <p:sldId id="549" r:id="rId27"/>
    <p:sldId id="550" r:id="rId28"/>
    <p:sldId id="551" r:id="rId29"/>
    <p:sldId id="552" r:id="rId30"/>
    <p:sldId id="571" r:id="rId31"/>
  </p:sldIdLst>
  <p:sldSz cx="13442950" cy="7561263"/>
  <p:notesSz cx="6808788" cy="9940925"/>
  <p:defaultTextStyle>
    <a:defPPr>
      <a:defRPr lang="ru-RU"/>
    </a:defPPr>
    <a:lvl1pPr marL="0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657" userDrawn="1">
          <p15:clr>
            <a:srgbClr val="A4A3A4"/>
          </p15:clr>
        </p15:guide>
        <p15:guide id="12" orient="horz" pos="4468" userDrawn="1">
          <p15:clr>
            <a:srgbClr val="A4A3A4"/>
          </p15:clr>
        </p15:guide>
        <p15:guide id="13" pos="2296" userDrawn="1">
          <p15:clr>
            <a:srgbClr val="A4A3A4"/>
          </p15:clr>
        </p15:guide>
        <p15:guide id="14" pos="8111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 userDrawn="1">
          <p15:clr>
            <a:srgbClr val="A4A3A4"/>
          </p15:clr>
        </p15:guide>
        <p15:guide id="2" pos="211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AD23"/>
    <a:srgbClr val="FFFF66"/>
    <a:srgbClr val="CCCC00"/>
    <a:srgbClr val="FAD600"/>
    <a:srgbClr val="66FFFF"/>
    <a:srgbClr val="FF3300"/>
    <a:srgbClr val="CCFF33"/>
    <a:srgbClr val="DBDBDB"/>
    <a:srgbClr val="BCBCBC"/>
    <a:srgbClr val="F9E6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535" autoAdjust="0"/>
  </p:normalViewPr>
  <p:slideViewPr>
    <p:cSldViewPr showGuides="1">
      <p:cViewPr>
        <p:scale>
          <a:sx n="83" d="100"/>
          <a:sy n="83" d="100"/>
        </p:scale>
        <p:origin x="-552" y="-132"/>
      </p:cViewPr>
      <p:guideLst>
        <p:guide orient="horz" pos="2382"/>
        <p:guide orient="horz" pos="1116"/>
        <p:guide orient="horz" pos="348"/>
        <p:guide orient="horz" pos="4470"/>
        <p:guide orient="horz" pos="657"/>
        <p:guide orient="horz" pos="4468"/>
        <p:guide pos="4234"/>
        <p:guide pos="1041"/>
        <p:guide pos="2293"/>
        <p:guide pos="7557"/>
        <p:guide pos="8117"/>
        <p:guide pos="762"/>
        <p:guide pos="2296"/>
        <p:guide pos="8111"/>
      </p:guideLst>
    </p:cSldViewPr>
  </p:slideViewPr>
  <p:outlineViewPr>
    <p:cViewPr>
      <p:scale>
        <a:sx n="33" d="100"/>
        <a:sy n="33" d="100"/>
      </p:scale>
      <p:origin x="0" y="132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214" y="-114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24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913270489004405E-2"/>
          <c:y val="6.1712940700150029E-2"/>
          <c:w val="0.93804142534887425"/>
          <c:h val="0.8504708288298096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налоги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1.2269168160059509E-2"/>
                  <c:y val="-5.516765251282773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070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336460200074387E-2"/>
                  <c:y val="-6.01053498087239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125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269168160059509E-2"/>
                  <c:y val="-4.536345644010604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376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336460200074387E-2"/>
                  <c:y val="-3.76726164095786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839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735522140052071E-2"/>
                  <c:y val="-1.7281867452547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20070</c:v>
                </c:pt>
                <c:pt idx="1">
                  <c:v>22125</c:v>
                </c:pt>
                <c:pt idx="2">
                  <c:v>24376</c:v>
                </c:pt>
                <c:pt idx="3">
                  <c:v>26839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взносы</c:v>
                </c:pt>
              </c:strCache>
            </c:strRef>
          </c:tx>
          <c:spPr>
            <a:solidFill>
              <a:schemeClr val="accent5">
                <a:lumMod val="75000"/>
                <a:alpha val="98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2.6071982340126486E-2"/>
                  <c:y val="-5.26277053437288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471044280104143E-2"/>
                  <c:y val="-5.2912299424171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672920400148775E-2"/>
                  <c:y val="-5.01589566937007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15731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408442540200846E-2"/>
                  <c:y val="-5.792099524329889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045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9139153620612316E-2"/>
                  <c:y val="-2.9626058490081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15731</c:v>
                </c:pt>
                <c:pt idx="3">
                  <c:v>16045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8594304"/>
        <c:axId val="70066560"/>
        <c:axId val="0"/>
      </c:bar3DChart>
      <c:catAx>
        <c:axId val="68594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 b="1" i="1"/>
            </a:pPr>
            <a:endParaRPr lang="ru-RU"/>
          </a:p>
        </c:txPr>
        <c:crossAx val="70066560"/>
        <c:crosses val="autoZero"/>
        <c:auto val="1"/>
        <c:lblAlgn val="ctr"/>
        <c:lblOffset val="100"/>
        <c:noMultiLvlLbl val="0"/>
      </c:catAx>
      <c:valAx>
        <c:axId val="70066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85943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3.5559260367384361E-2"/>
          <c:w val="0.42455174062785289"/>
          <c:h val="0.11576219214640336"/>
        </c:manualLayout>
      </c:layout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  <a:alpha val="68000"/>
                </a:schemeClr>
              </a:solidFill>
            </c:spPr>
          </c:dPt>
          <c:dPt>
            <c:idx val="1"/>
            <c:bubble3D val="0"/>
            <c:spPr>
              <a:pattFill prst="ltDnDiag">
                <a:fgClr>
                  <a:srgbClr val="C00000"/>
                </a:fgClr>
                <a:bgClr>
                  <a:schemeClr val="bg1"/>
                </a:bgClr>
              </a:patt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59.6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92508504023016"/>
          <c:y val="3.5221446041960668E-2"/>
          <c:w val="0.59239027015055667"/>
          <c:h val="0.9403944759289896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 w="41275">
              <a:solidFill>
                <a:schemeClr val="bg1"/>
              </a:solidFill>
            </a:ln>
          </c:spPr>
          <c:explosion val="5"/>
          <c:dPt>
            <c:idx val="0"/>
            <c:bubble3D val="0"/>
            <c:spPr>
              <a:solidFill>
                <a:srgbClr val="C00000">
                  <a:alpha val="35000"/>
                </a:srgbClr>
              </a:solidFill>
              <a:ln w="41275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C00000">
                  <a:alpha val="73000"/>
                </a:srgbClr>
              </a:solidFill>
              <a:ln w="41275"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7E0000"/>
              </a:solidFill>
              <a:ln w="41275"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 w="41275"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pattFill prst="dkDnDiag">
                <a:fgClr>
                  <a:srgbClr val="C00000"/>
                </a:fgClr>
                <a:bgClr>
                  <a:schemeClr val="accent3">
                    <a:lumMod val="60000"/>
                    <a:lumOff val="40000"/>
                  </a:schemeClr>
                </a:bgClr>
              </a:pattFill>
              <a:ln w="41275"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Лист1!$A$2:$A$7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4">
                  <c:v>Кв.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6141.7</c:v>
                </c:pt>
                <c:pt idx="1">
                  <c:v>421.8</c:v>
                </c:pt>
                <c:pt idx="2">
                  <c:v>30.9</c:v>
                </c:pt>
                <c:pt idx="3">
                  <c:v>564.9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ru-RU" sz="2400" b="1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+mj-ea"/>
          <a:cs typeface="+mj-cs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741601204864728E-2"/>
          <c:y val="4.769598184154776E-2"/>
          <c:w val="0.97297373112441465"/>
          <c:h val="0.89041298246354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75000"/>
                <a:alpha val="67000"/>
              </a:schemeClr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349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227</a:t>
                    </a:r>
                    <a:endParaRPr lang="ru-RU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136</a:t>
                    </a:r>
                    <a:endParaRPr lang="ru-RU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26%</a:t>
                    </a:r>
                    <a:endParaRPr lang="ru-RU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3708006024323699E-3"/>
                  <c:y val="1.13561861527494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13,5%</a:t>
                    </a:r>
                    <a:endParaRPr lang="ru-RU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220</a:t>
                    </a:r>
                    <a:endParaRPr lang="ru-RU" sz="2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2284667670720607E-3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3200" b="1">
                        <a:solidFill>
                          <a:srgbClr val="C00000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241</a:t>
                    </a:r>
                    <a:endParaRPr lang="ru-RU" sz="2400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 b="1">
                    <a:solidFill>
                      <a:schemeClr val="tx2">
                        <a:lumMod val="50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3">
                  <c:v>408</c:v>
                </c:pt>
                <c:pt idx="4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24"/>
        <c:axId val="32745344"/>
        <c:axId val="32746880"/>
      </c:barChart>
      <c:catAx>
        <c:axId val="32745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32746880"/>
        <c:crosses val="autoZero"/>
        <c:auto val="0"/>
        <c:lblAlgn val="ctr"/>
        <c:lblOffset val="100"/>
        <c:noMultiLvlLbl val="0"/>
      </c:catAx>
      <c:valAx>
        <c:axId val="327468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745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4E9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800" b="0" dirty="0">
                <a:solidFill>
                  <a:srgbClr val="004E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поступлений </a:t>
            </a:r>
            <a:endParaRPr lang="ru-RU" sz="1800" b="0" dirty="0" smtClean="0">
              <a:solidFill>
                <a:srgbClr val="004E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sz="1800" b="0" i="0" u="none" strike="noStrike" kern="1200" baseline="0">
                <a:solidFill>
                  <a:srgbClr val="004E9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800" b="0" dirty="0" smtClean="0">
                <a:solidFill>
                  <a:srgbClr val="004E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800" b="0" dirty="0">
                <a:solidFill>
                  <a:srgbClr val="004E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77 НК РФ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7.4743058677352689E-4"/>
          <c:w val="1"/>
          <c:h val="0.9240127028471433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>
              <a:outerShdw blurRad="165100" dist="1028700" dir="5400000" algn="ctr" rotWithShape="0">
                <a:srgbClr val="000000">
                  <a:alpha val="59000"/>
                </a:srgbClr>
              </a:outerShdw>
            </a:effectLst>
            <a:scene3d>
              <a:camera prst="orthographicFront"/>
              <a:lightRig rig="threePt" dir="t"/>
            </a:scene3d>
            <a:sp3d contourW="9525" prstMaterial="metal">
              <a:bevelT/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1"/>
              <c:layout>
                <c:manualLayout>
                  <c:x val="-1.1363875765154519E-16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4E9B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1 квартал 2018 года</c:v>
                </c:pt>
                <c:pt idx="1">
                  <c:v>1 квартал 2019 года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8414</c:v>
                </c:pt>
                <c:pt idx="1">
                  <c:v>66000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gapDepth val="193"/>
        <c:shape val="box"/>
        <c:axId val="35805440"/>
        <c:axId val="35807232"/>
        <c:axId val="32128064"/>
      </c:bar3DChart>
      <c:catAx>
        <c:axId val="35805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baseline="0">
                <a:solidFill>
                  <a:srgbClr val="004E9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5807232"/>
        <c:crosses val="autoZero"/>
        <c:auto val="1"/>
        <c:lblAlgn val="ctr"/>
        <c:lblOffset val="100"/>
        <c:noMultiLvlLbl val="0"/>
      </c:catAx>
      <c:valAx>
        <c:axId val="3580723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35805440"/>
        <c:crosses val="autoZero"/>
        <c:crossBetween val="between"/>
      </c:valAx>
      <c:serAx>
        <c:axId val="32128064"/>
        <c:scaling>
          <c:orientation val="minMax"/>
        </c:scaling>
        <c:delete val="1"/>
        <c:axPos val="b"/>
        <c:majorTickMark val="none"/>
        <c:minorTickMark val="none"/>
        <c:tickLblPos val="nextTo"/>
        <c:crossAx val="35807232"/>
        <c:crosses val="autoZero"/>
      </c:ser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4E9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800" b="0" dirty="0">
                <a:solidFill>
                  <a:srgbClr val="004E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поступлений </a:t>
            </a:r>
            <a:endParaRPr lang="ru-RU" sz="1800" b="0" dirty="0" smtClean="0">
              <a:solidFill>
                <a:srgbClr val="004E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sz="1800" b="0" i="0" u="none" strike="noStrike" kern="1200" baseline="0">
                <a:solidFill>
                  <a:srgbClr val="004E9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800" b="0" dirty="0" smtClean="0">
                <a:solidFill>
                  <a:srgbClr val="004E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800" b="0" dirty="0">
                <a:solidFill>
                  <a:srgbClr val="004E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77 НК РФ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7.4741505465008196E-4"/>
          <c:w val="1"/>
          <c:h val="0.9240127028471433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>
              <a:outerShdw blurRad="165100" dist="1028700" dir="5400000" algn="ctr" rotWithShape="0">
                <a:srgbClr val="000000">
                  <a:alpha val="59000"/>
                </a:srgbClr>
              </a:outerShdw>
            </a:effectLst>
            <a:scene3d>
              <a:camera prst="orthographicFront"/>
              <a:lightRig rig="threePt" dir="t"/>
            </a:scene3d>
            <a:sp3d contourW="9525" prstMaterial="metal">
              <a:bevelT/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1"/>
              <c:layout>
                <c:manualLayout>
                  <c:x val="-1.1363875765154519E-16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4E9B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23588</c:v>
                </c:pt>
                <c:pt idx="1">
                  <c:v>31589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gapDepth val="193"/>
        <c:shape val="box"/>
        <c:axId val="35940992"/>
        <c:axId val="35946880"/>
        <c:axId val="35922816"/>
      </c:bar3DChart>
      <c:catAx>
        <c:axId val="35940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baseline="0">
                <a:solidFill>
                  <a:srgbClr val="004E9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5946880"/>
        <c:crosses val="autoZero"/>
        <c:auto val="1"/>
        <c:lblAlgn val="ctr"/>
        <c:lblOffset val="100"/>
        <c:noMultiLvlLbl val="0"/>
      </c:catAx>
      <c:valAx>
        <c:axId val="35946880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35940992"/>
        <c:crosses val="autoZero"/>
        <c:crossBetween val="between"/>
      </c:valAx>
      <c:serAx>
        <c:axId val="35922816"/>
        <c:scaling>
          <c:orientation val="minMax"/>
        </c:scaling>
        <c:delete val="1"/>
        <c:axPos val="b"/>
        <c:majorTickMark val="none"/>
        <c:minorTickMark val="none"/>
        <c:tickLblPos val="nextTo"/>
        <c:crossAx val="35946880"/>
        <c:crosses val="autoZero"/>
      </c:ser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2"/>
                </a:solidFill>
              </a:defRPr>
            </a:pPr>
            <a:r>
              <a:rPr lang="ru-RU" sz="1800" dirty="0" smtClean="0">
                <a:solidFill>
                  <a:schemeClr val="tx2"/>
                </a:solidFill>
              </a:rPr>
              <a:t>2017 год</a:t>
            </a:r>
            <a:endParaRPr lang="ru-RU" sz="1800" dirty="0">
              <a:solidFill>
                <a:schemeClr val="tx2"/>
              </a:solidFill>
            </a:endParaRPr>
          </a:p>
        </c:rich>
      </c:tx>
      <c:layout>
        <c:manualLayout>
          <c:xMode val="edge"/>
          <c:yMode val="edge"/>
          <c:x val="0.20794311441290664"/>
          <c:y val="0.20020215794525389"/>
        </c:manualLayout>
      </c:layout>
      <c:overlay val="0"/>
    </c:title>
    <c:autoTitleDeleted val="0"/>
    <c:view3D>
      <c:rotX val="4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291274246474879E-2"/>
          <c:y val="0.33871829881924492"/>
          <c:w val="0.54225914933227193"/>
          <c:h val="0.390566007571420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scene3d>
              <a:camera prst="orthographicFront"/>
              <a:lightRig rig="threePt" dir="t"/>
            </a:scene3d>
            <a:sp3d prstMaterial="metal">
              <a:bevelT w="2540000" h="2540000"/>
              <a:bevelB w="2540000" h="2540000"/>
            </a:sp3d>
          </c:spPr>
          <c:dPt>
            <c:idx val="0"/>
            <c:bubble3D val="0"/>
            <c:explosion val="6"/>
            <c:spPr>
              <a:solidFill>
                <a:schemeClr val="bg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 prstMaterial="metal">
                <a:bevelT w="2540000" h="2540000"/>
                <a:bevelB w="2540000" h="2540000"/>
              </a:sp3d>
            </c:spPr>
          </c:dPt>
          <c:dPt>
            <c:idx val="1"/>
            <c:bubble3D val="0"/>
            <c:spPr>
              <a:solidFill>
                <a:srgbClr val="336699"/>
              </a:solidFill>
              <a:scene3d>
                <a:camera prst="orthographicFront"/>
                <a:lightRig rig="threePt" dir="t"/>
              </a:scene3d>
              <a:sp3d prstMaterial="metal">
                <a:bevelT w="2540000" h="2540000"/>
                <a:bevelB w="2540000" h="2540000"/>
              </a:sp3d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72.2</c:v>
                </c:pt>
                <c:pt idx="1">
                  <c:v>27.8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 smtClean="0"/>
              <a:t>1 квартал  </a:t>
            </a:r>
          </a:p>
          <a:p>
            <a:pPr>
              <a:defRPr sz="1800"/>
            </a:pPr>
            <a:r>
              <a:rPr lang="ru-RU" sz="1800" dirty="0" smtClean="0"/>
              <a:t>2018 года</a:t>
            </a:r>
            <a:endParaRPr lang="ru-RU" sz="1800" dirty="0"/>
          </a:p>
        </c:rich>
      </c:tx>
      <c:layout>
        <c:manualLayout>
          <c:xMode val="edge"/>
          <c:yMode val="edge"/>
          <c:x val="0.16522732700358328"/>
          <c:y val="0.14473372385296557"/>
        </c:manualLayout>
      </c:layout>
      <c:overlay val="0"/>
    </c:title>
    <c:autoTitleDeleted val="0"/>
    <c:view3D>
      <c:rotX val="4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7113510925533774"/>
          <c:w val="0.57613269129846323"/>
          <c:h val="0.42426725851496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 w="2540000" h="2540000"/>
              <a:bevelB w="2540000" h="2540000"/>
            </a:sp3d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 prstMaterial="metal">
                <a:bevelT w="2540000" h="2540000"/>
                <a:bevelB w="2540000" h="2540000"/>
              </a:sp3d>
            </c:spPr>
          </c:dPt>
          <c:dPt>
            <c:idx val="1"/>
            <c:bubble3D val="0"/>
            <c:spPr>
              <a:solidFill>
                <a:srgbClr val="336699"/>
              </a:solidFill>
              <a:scene3d>
                <a:camera prst="orthographicFront"/>
                <a:lightRig rig="threePt" dir="t"/>
              </a:scene3d>
              <a:sp3d prstMaterial="metal">
                <a:bevelT w="2540000" h="2540000"/>
                <a:bevelB w="2540000" h="2540000"/>
              </a:sp3d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53.4</c:v>
                </c:pt>
                <c:pt idx="1">
                  <c:v>46.6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2"/>
          </a:solidFill>
          <a:latin typeface="Arial Narrow" panose="020B060602020203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540833985158647E-2"/>
          <c:y val="0"/>
          <c:w val="0.92845916601484135"/>
          <c:h val="0.94029860945527455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2"/>
          </a:solidFill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6001569821805"/>
          <c:y val="2.8255788840718492E-2"/>
          <c:w val="0.84139988458912729"/>
          <c:h val="0.655330222113484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Поступления</c:v>
                </c:pt>
              </c:strCache>
            </c:strRef>
          </c:tx>
          <c:spPr>
            <a:solidFill>
              <a:schemeClr val="accent2"/>
            </a:solidFill>
            <a:ln w="26079"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.1069332324211520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45049</a:t>
                    </a:r>
                    <a:r>
                      <a:rPr lang="ru-RU" dirty="0" smtClean="0"/>
                      <a:t>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6079">
                <a:noFill/>
              </a:ln>
            </c:spPr>
            <c:txPr>
              <a:bodyPr/>
              <a:lstStyle/>
              <a:p>
                <a:pPr>
                  <a:defRPr sz="2800" b="1" i="0" u="none" strike="noStrike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Sheet1!$B$1:$B$1</c:f>
              <c:numCache>
                <c:formatCode>m/d/yyyy</c:formatCode>
                <c:ptCount val="1"/>
                <c:pt idx="0">
                  <c:v>43466</c:v>
                </c:pt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  <c:pt idx="0">
                  <c:v>45049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Задолженность</c:v>
                </c:pt>
              </c:strCache>
            </c:strRef>
          </c:tx>
          <c:spPr>
            <a:solidFill>
              <a:srgbClr val="00B050">
                <a:alpha val="77000"/>
              </a:srgbClr>
            </a:solidFill>
            <a:ln w="26079">
              <a:noFill/>
            </a:ln>
          </c:spPr>
          <c:invertIfNegative val="0"/>
          <c:dLbls>
            <c:dLbl>
              <c:idx val="0"/>
              <c:layout>
                <c:manualLayout>
                  <c:x val="2.0190848878837417E-2"/>
                  <c:y val="0.1291269221689383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8229</a:t>
                    </a:r>
                    <a:r>
                      <a:rPr lang="ru-RU" dirty="0" smtClean="0"/>
                      <a:t>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– 18</a:t>
                    </a:r>
                    <a:r>
                      <a:rPr lang="ru-RU" dirty="0" smtClean="0"/>
                      <a:t>%</a:t>
                    </a:r>
                    <a:r>
                      <a:rPr lang="en-US" dirty="0" smtClean="0"/>
                      <a:t>             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6079">
                <a:noFill/>
              </a:ln>
            </c:spPr>
            <c:txPr>
              <a:bodyPr/>
              <a:lstStyle/>
              <a:p>
                <a:pPr>
                  <a:defRPr sz="2700" b="1" i="0" u="none" strike="noStrike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Sheet1!$B$1:$B$1</c:f>
              <c:numCache>
                <c:formatCode>m/d/yyyy</c:formatCode>
                <c:ptCount val="1"/>
                <c:pt idx="0">
                  <c:v>43466</c:v>
                </c:pt>
              </c:numCache>
            </c:numRef>
          </c:cat>
          <c:val>
            <c:numRef>
              <c:f>Sheet1!$B$3:$B$3</c:f>
              <c:numCache>
                <c:formatCode>General</c:formatCode>
                <c:ptCount val="1"/>
                <c:pt idx="0">
                  <c:v>8229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-8"/>
        <c:axId val="84281984"/>
        <c:axId val="84287872"/>
      </c:barChart>
      <c:catAx>
        <c:axId val="8428198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ln w="326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3500" b="1" i="0" u="none" strike="noStrike" baseline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Arial"/>
                <a:cs typeface="Arial"/>
              </a:defRPr>
            </a:pPr>
            <a:endParaRPr lang="ru-RU"/>
          </a:p>
        </c:txPr>
        <c:crossAx val="84287872"/>
        <c:crosses val="autoZero"/>
        <c:auto val="0"/>
        <c:lblAlgn val="ctr"/>
        <c:lblOffset val="100"/>
        <c:noMultiLvlLbl val="0"/>
      </c:catAx>
      <c:valAx>
        <c:axId val="84287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428198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8.9371064812906756E-2"/>
          <c:y val="0.86101194735240794"/>
          <c:w val="0.89118305364890604"/>
          <c:h val="7.5105446449544006E-2"/>
        </c:manualLayout>
      </c:layout>
      <c:overlay val="0"/>
      <c:spPr>
        <a:noFill/>
        <a:ln w="26079">
          <a:noFill/>
        </a:ln>
      </c:spPr>
      <c:txPr>
        <a:bodyPr/>
        <a:lstStyle/>
        <a:p>
          <a:pPr>
            <a:defRPr sz="2028" b="1" i="0" u="none" strike="noStrike" baseline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20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 smtClean="0"/>
              <a:t>2018 год</a:t>
            </a:r>
            <a:endParaRPr lang="ru-RU" sz="1800" dirty="0"/>
          </a:p>
        </c:rich>
      </c:tx>
      <c:layout>
        <c:manualLayout>
          <c:xMode val="edge"/>
          <c:yMode val="edge"/>
          <c:x val="0.3588158112918291"/>
          <c:y val="0.10646492224431132"/>
        </c:manualLayout>
      </c:layout>
      <c:overlay val="0"/>
    </c:title>
    <c:autoTitleDeleted val="0"/>
    <c:view3D>
      <c:rotX val="4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3838004992027"/>
          <c:y val="5.3289402807532631E-2"/>
          <c:w val="0.84058074340218547"/>
          <c:h val="0.794901704192269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 w="2540000" h="2540000"/>
              <a:bevelB w="2540000" h="2540000"/>
            </a:sp3d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 prstMaterial="metal">
                <a:bevelT w="2540000" h="2540000"/>
                <a:bevelB w="2540000" h="2540000"/>
              </a:sp3d>
            </c:spPr>
          </c:dPt>
          <c:dPt>
            <c:idx val="1"/>
            <c:bubble3D val="0"/>
            <c:spPr>
              <a:solidFill>
                <a:srgbClr val="336699"/>
              </a:solidFill>
              <a:scene3d>
                <a:camera prst="orthographicFront"/>
                <a:lightRig rig="threePt" dir="t"/>
              </a:scene3d>
              <a:sp3d prstMaterial="metal">
                <a:bevelT w="2540000" h="2540000"/>
                <a:bevelB w="2540000" h="2540000"/>
              </a:sp3d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2"/>
          </a:solidFill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 smtClean="0"/>
              <a:t>1 квартал</a:t>
            </a:r>
          </a:p>
          <a:p>
            <a:pPr>
              <a:defRPr sz="1800"/>
            </a:pPr>
            <a:r>
              <a:rPr lang="ru-RU" sz="1800" dirty="0" smtClean="0"/>
              <a:t>2019 года</a:t>
            </a:r>
            <a:endParaRPr lang="ru-RU" sz="1800" dirty="0"/>
          </a:p>
        </c:rich>
      </c:tx>
      <c:layout>
        <c:manualLayout>
          <c:xMode val="edge"/>
          <c:yMode val="edge"/>
          <c:x val="0.3588158112918291"/>
          <c:y val="0.10646492224431132"/>
        </c:manualLayout>
      </c:layout>
      <c:overlay val="0"/>
    </c:title>
    <c:autoTitleDeleted val="0"/>
    <c:view3D>
      <c:rotX val="4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311222373913649"/>
          <c:y val="6.2757938379217837E-2"/>
          <c:w val="0.84058074340218547"/>
          <c:h val="0.794901704192269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 w="2540000" h="2540000"/>
              <a:bevelB w="2540000" h="2540000"/>
            </a:sp3d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 prstMaterial="metal">
                <a:bevelT w="2540000" h="2540000"/>
                <a:bevelB w="2540000" h="2540000"/>
              </a:sp3d>
            </c:spPr>
          </c:dPt>
          <c:dPt>
            <c:idx val="1"/>
            <c:bubble3D val="0"/>
            <c:spPr>
              <a:solidFill>
                <a:srgbClr val="336699"/>
              </a:solidFill>
              <a:scene3d>
                <a:camera prst="orthographicFront"/>
                <a:lightRig rig="threePt" dir="t"/>
              </a:scene3d>
              <a:sp3d prstMaterial="metal">
                <a:bevelT w="2540000" h="2540000"/>
                <a:bevelB w="2540000" h="2540000"/>
              </a:sp3d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2"/>
          </a:solidFill>
          <a:latin typeface="Arial Narrow" panose="020B060602020203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>
                <a:rot lat="0" lon="0" rev="4800000"/>
              </a:lightRig>
            </a:scene3d>
            <a:sp3d prstMaterial="metal"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>
                  <a:rot lat="0" lon="0" rev="4800000"/>
                </a:lightRig>
              </a:scene3d>
              <a:sp3d prstMaterial="metal"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>
                  <a:rot lat="0" lon="0" rev="4800000"/>
                </a:lightRig>
              </a:scene3d>
              <a:sp3d prstMaterial="metal">
                <a:bevelT/>
              </a:sp3d>
            </c:spPr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Lbls>
            <c:dLbl>
              <c:idx val="0"/>
              <c:layout>
                <c:manualLayout>
                  <c:x val="1.0801440347172642E-2"/>
                  <c:y val="6.74545257670798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 2017 год</c:v>
                </c:pt>
                <c:pt idx="2">
                  <c:v>2016 год</c:v>
                </c:pt>
                <c:pt idx="3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 formatCode="General">
                  <c:v>4</c:v>
                </c:pt>
                <c:pt idx="1">
                  <c:v>9</c:v>
                </c:pt>
                <c:pt idx="2">
                  <c:v>13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173056"/>
        <c:axId val="100614912"/>
      </c:barChart>
      <c:catAx>
        <c:axId val="32173056"/>
        <c:scaling>
          <c:orientation val="maxMin"/>
        </c:scaling>
        <c:delete val="0"/>
        <c:axPos val="l"/>
        <c:majorTickMark val="out"/>
        <c:minorTickMark val="none"/>
        <c:tickLblPos val="nextTo"/>
        <c:crossAx val="100614912"/>
        <c:crosses val="autoZero"/>
        <c:auto val="1"/>
        <c:lblAlgn val="ctr"/>
        <c:lblOffset val="100"/>
        <c:noMultiLvlLbl val="0"/>
      </c:catAx>
      <c:valAx>
        <c:axId val="10061491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2173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6001569821805"/>
          <c:y val="2.8255788840718492E-2"/>
          <c:w val="0.84139988458912729"/>
          <c:h val="0.655330222113484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возбуждено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26079">
              <a:noFill/>
            </a:ln>
          </c:spPr>
          <c:invertIfNegative val="0"/>
          <c:dLbls>
            <c:spPr>
              <a:noFill/>
              <a:ln w="26079">
                <a:noFill/>
              </a:ln>
            </c:spPr>
            <c:txPr>
              <a:bodyPr/>
              <a:lstStyle/>
              <a:p>
                <a:pPr>
                  <a:defRPr sz="2800" b="1" i="0" u="none" strike="noStrike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Sheet1!$B$1:$C$1</c:f>
              <c:numCache>
                <c:formatCode>m/d/yyyy</c:formatCode>
                <c:ptCount val="2"/>
                <c:pt idx="0">
                  <c:v>43101</c:v>
                </c:pt>
                <c:pt idx="1">
                  <c:v>43466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 formatCode="#,##0.0">
                  <c:v>1380</c:v>
                </c:pt>
                <c:pt idx="1">
                  <c:v>1373.7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погашено</c:v>
                </c:pt>
              </c:strCache>
            </c:strRef>
          </c:tx>
          <c:spPr>
            <a:solidFill>
              <a:schemeClr val="accent5">
                <a:lumMod val="75000"/>
                <a:alpha val="77000"/>
              </a:schemeClr>
            </a:solidFill>
            <a:ln w="26079">
              <a:noFill/>
            </a:ln>
          </c:spPr>
          <c:invertIfNegative val="0"/>
          <c:dLbls>
            <c:spPr>
              <a:noFill/>
              <a:ln w="26079">
                <a:noFill/>
              </a:ln>
            </c:spPr>
            <c:txPr>
              <a:bodyPr/>
              <a:lstStyle/>
              <a:p>
                <a:pPr>
                  <a:defRPr sz="2700" b="1" i="0" u="none" strike="noStrike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Sheet1!$B$1:$C$1</c:f>
              <c:numCache>
                <c:formatCode>m/d/yyyy</c:formatCode>
                <c:ptCount val="2"/>
                <c:pt idx="0">
                  <c:v>43101</c:v>
                </c:pt>
                <c:pt idx="1">
                  <c:v>43466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520.20000000000005</c:v>
                </c:pt>
                <c:pt idx="1">
                  <c:v>502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-8"/>
        <c:axId val="32894336"/>
        <c:axId val="36491648"/>
      </c:barChart>
      <c:catAx>
        <c:axId val="3289433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ln w="326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3500" b="1" i="0" u="none" strike="noStrike" baseline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Arial"/>
                <a:cs typeface="Arial"/>
              </a:defRPr>
            </a:pPr>
            <a:endParaRPr lang="ru-RU"/>
          </a:p>
        </c:txPr>
        <c:crossAx val="36491648"/>
        <c:crosses val="autoZero"/>
        <c:auto val="0"/>
        <c:lblAlgn val="ctr"/>
        <c:lblOffset val="100"/>
        <c:noMultiLvlLbl val="0"/>
      </c:catAx>
      <c:valAx>
        <c:axId val="36491648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3289433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8.9371064812906756E-2"/>
          <c:y val="0.86101194735240794"/>
          <c:w val="0.89118305364890604"/>
          <c:h val="7.5105446449544006E-2"/>
        </c:manualLayout>
      </c:layout>
      <c:overlay val="0"/>
      <c:spPr>
        <a:noFill/>
        <a:ln w="26079">
          <a:noFill/>
        </a:ln>
      </c:spPr>
      <c:txPr>
        <a:bodyPr/>
        <a:lstStyle/>
        <a:p>
          <a:pPr>
            <a:defRPr sz="2028" b="1" i="0" u="none" strike="noStrike" baseline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20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8006914370078737"/>
          <c:y val="0.13178593483035853"/>
          <c:w val="0.45899335629921262"/>
          <c:h val="0.84946400693254409"/>
        </c:manualLayout>
      </c:layout>
      <c:barChart>
        <c:barDir val="bar"/>
        <c:grouping val="stacked"/>
        <c:varyColors val="0"/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17586560"/>
        <c:axId val="117596544"/>
      </c:barChart>
      <c:catAx>
        <c:axId val="117586560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117596544"/>
        <c:crosses val="autoZero"/>
        <c:auto val="1"/>
        <c:lblAlgn val="ctr"/>
        <c:lblOffset val="100"/>
        <c:noMultiLvlLbl val="0"/>
      </c:catAx>
      <c:valAx>
        <c:axId val="117596544"/>
        <c:scaling>
          <c:orientation val="minMax"/>
          <c:min val="0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out"/>
        <c:minorTickMark val="none"/>
        <c:tickLblPos val="nextTo"/>
        <c:crossAx val="1175865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995939520115744E-2"/>
          <c:y val="4.1420254667916649E-2"/>
          <c:w val="0.91578408547742118"/>
          <c:h val="0.7814219096273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Задолженность</c:v>
                </c:pt>
              </c:strCache>
            </c:strRef>
          </c:tx>
          <c:spPr>
            <a:gradFill flip="none" rotWithShape="1">
              <a:gsLst>
                <a:gs pos="0">
                  <a:srgbClr val="CBCBCB"/>
                </a:gs>
                <a:gs pos="0">
                  <a:srgbClr val="5F5F5F"/>
                </a:gs>
                <a:gs pos="43000">
                  <a:srgbClr val="FFFFFF"/>
                </a:gs>
                <a:gs pos="54000">
                  <a:srgbClr val="B2B2B2"/>
                </a:gs>
                <a:gs pos="0">
                  <a:srgbClr val="292929"/>
                </a:gs>
                <a:gs pos="100000">
                  <a:srgbClr val="777777"/>
                </a:gs>
                <a:gs pos="100000">
                  <a:srgbClr val="EAEAEA"/>
                </a:gs>
              </a:gsLst>
              <a:lin ang="10800000" scaled="1"/>
              <a:tileRect/>
            </a:gradFill>
            <a:effectLst>
              <a:outerShdw blurRad="50800" dist="50800" dir="5400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-5.3766365666746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632404655270024E-3"/>
                  <c:y val="-1.8818227983361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3.2259819400047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713171954179046E-2"/>
                  <c:y val="-4.651357460286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4914501478901872E-3"/>
                  <c:y val="-6.87691306682599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6"/>
                <c:pt idx="0">
                  <c:v>01.01.2015</c:v>
                </c:pt>
                <c:pt idx="1">
                  <c:v>01.01.2016</c:v>
                </c:pt>
                <c:pt idx="2">
                  <c:v>01.01.2017</c:v>
                </c:pt>
                <c:pt idx="3">
                  <c:v>01.01.2018</c:v>
                </c:pt>
                <c:pt idx="4">
                  <c:v>01.01.2019</c:v>
                </c:pt>
                <c:pt idx="5">
                  <c:v>01.04.2019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8574</c:v>
                </c:pt>
                <c:pt idx="1">
                  <c:v>7449</c:v>
                </c:pt>
                <c:pt idx="2">
                  <c:v>6877.3</c:v>
                </c:pt>
                <c:pt idx="3">
                  <c:v>9537.7000000000007</c:v>
                </c:pt>
                <c:pt idx="4">
                  <c:v>8228.7000000000007</c:v>
                </c:pt>
                <c:pt idx="5">
                  <c:v>7230.1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371648"/>
        <c:axId val="84420096"/>
      </c:barChart>
      <c:catAx>
        <c:axId val="75371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4420096"/>
        <c:crosses val="autoZero"/>
        <c:auto val="0"/>
        <c:lblAlgn val="ctr"/>
        <c:lblOffset val="100"/>
        <c:noMultiLvlLbl val="0"/>
      </c:catAx>
      <c:valAx>
        <c:axId val="84420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537164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663079229728805E-2"/>
          <c:y val="3.3522862539082959E-2"/>
          <c:w val="0.91868398414447328"/>
          <c:h val="0.9329542749218341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noFill/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</c:v>
                </c:pt>
                <c:pt idx="1">
                  <c:v>6</c:v>
                </c:pt>
                <c:pt idx="2">
                  <c:v>-30</c:v>
                </c:pt>
                <c:pt idx="3">
                  <c:v>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81408"/>
        <c:axId val="6483328"/>
      </c:lineChart>
      <c:catAx>
        <c:axId val="6481408"/>
        <c:scaling>
          <c:orientation val="minMax"/>
        </c:scaling>
        <c:delete val="1"/>
        <c:axPos val="b"/>
        <c:majorTickMark val="out"/>
        <c:minorTickMark val="none"/>
        <c:tickLblPos val="nextTo"/>
        <c:crossAx val="6483328"/>
        <c:crosses val="autoZero"/>
        <c:auto val="1"/>
        <c:lblAlgn val="ctr"/>
        <c:lblOffset val="100"/>
        <c:noMultiLvlLbl val="0"/>
      </c:catAx>
      <c:valAx>
        <c:axId val="6483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22225"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6481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92508504023016"/>
          <c:y val="3.5221446041960668E-2"/>
          <c:w val="0.59239027015055667"/>
          <c:h val="0.9403944759289896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 w="41275">
              <a:solidFill>
                <a:schemeClr val="bg1"/>
              </a:solidFill>
            </a:ln>
          </c:spPr>
          <c:explosion val="5"/>
          <c:dPt>
            <c:idx val="0"/>
            <c:bubble3D val="0"/>
            <c:spPr>
              <a:solidFill>
                <a:srgbClr val="C00000">
                  <a:alpha val="35000"/>
                </a:srgbClr>
              </a:solidFill>
              <a:ln w="41275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C00000">
                  <a:alpha val="73000"/>
                </a:srgbClr>
              </a:solidFill>
              <a:ln w="41275"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7E0000"/>
              </a:solidFill>
              <a:ln w="41275"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 w="41275"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pattFill prst="dkDnDiag">
                <a:fgClr>
                  <a:srgbClr val="C00000"/>
                </a:fgClr>
                <a:bgClr>
                  <a:schemeClr val="accent3">
                    <a:lumMod val="60000"/>
                    <a:lumOff val="40000"/>
                  </a:schemeClr>
                </a:bgClr>
              </a:pattFill>
              <a:ln w="41275"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Лист1!$A$2:$A$7</c:f>
              <c:strCache>
                <c:ptCount val="6"/>
                <c:pt idx="0">
                  <c:v>Федеральные налоги</c:v>
                </c:pt>
                <c:pt idx="1">
                  <c:v>Региональные налоги</c:v>
                </c:pt>
                <c:pt idx="2">
                  <c:v>Местные налоги</c:v>
                </c:pt>
                <c:pt idx="3">
                  <c:v>Спецрежимы</c:v>
                </c:pt>
                <c:pt idx="4">
                  <c:v>Отмененные налоги</c:v>
                </c:pt>
                <c:pt idx="5">
                  <c:v>Страховые взносы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4076</c:v>
                </c:pt>
                <c:pt idx="1">
                  <c:v>491</c:v>
                </c:pt>
                <c:pt idx="2">
                  <c:v>562</c:v>
                </c:pt>
                <c:pt idx="3">
                  <c:v>391</c:v>
                </c:pt>
                <c:pt idx="4">
                  <c:v>76</c:v>
                </c:pt>
                <c:pt idx="5">
                  <c:v>1634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ru-RU" sz="2400" b="1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+mj-ea"/>
          <a:cs typeface="+mj-cs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2130036146777341"/>
          <c:y val="3.839532094031594E-2"/>
          <c:w val="0.67869963853222659"/>
          <c:h val="0.7563285010374222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п.п.4.1 ст.59 НК РФ, ст.11, п.2 ст.12 № 436-ФЗ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008000"/>
              </a:solidFill>
            </a:ln>
          </c:spPr>
          <c:invertIfNegative val="0"/>
          <c:dLbls>
            <c:dLbl>
              <c:idx val="0"/>
              <c:layout>
                <c:manualLayout>
                  <c:x val="-0.17164511482851111"/>
                  <c:y val="-5.247540063116110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391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480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Консолидированный
бюджет РФ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1391480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п.п.1 п.1, п.п.2 п.1 ст.59 НК РФ</c:v>
                </c:pt>
              </c:strCache>
            </c:strRef>
          </c:tx>
          <c:spPr>
            <a:solidFill>
              <a:srgbClr val="FFFF66"/>
            </a:solidFill>
            <a:ln>
              <a:solidFill>
                <a:srgbClr val="008000"/>
              </a:solidFill>
            </a:ln>
          </c:spPr>
          <c:invertIfNegative val="0"/>
          <c:dLbls>
            <c:dLbl>
              <c:idx val="0"/>
              <c:layout>
                <c:manualLayout>
                  <c:x val="2.7677833348083734E-2"/>
                  <c:y val="-2.2516848187331667E-2"/>
                </c:manualLayout>
              </c:layout>
              <c:tx>
                <c:rich>
                  <a:bodyPr/>
                  <a:lstStyle/>
                  <a:p>
                    <a:r>
                      <a:rPr lang="ru-RU" sz="2200" dirty="0" smtClean="0"/>
                      <a:t> </a:t>
                    </a:r>
                    <a:r>
                      <a:rPr lang="en-US" sz="2200" dirty="0" smtClean="0"/>
                      <a:t>264</a:t>
                    </a:r>
                    <a:r>
                      <a:rPr lang="ru-RU" sz="2200" dirty="0" smtClean="0"/>
                      <a:t> </a:t>
                    </a:r>
                    <a:r>
                      <a:rPr lang="en-US" sz="2200" dirty="0" smtClean="0"/>
                      <a:t>719</a:t>
                    </a:r>
                    <a:endParaRPr lang="en-US" sz="2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Консолидированный
бюджет РФ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264719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п.1 ст.12 № 436-ФЗ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008000"/>
              </a:solidFill>
            </a:ln>
          </c:spPr>
          <c:invertIfNegative val="0"/>
          <c:dLbls>
            <c:dLbl>
              <c:idx val="0"/>
              <c:layout>
                <c:manualLayout>
                  <c:x val="4.3184820330697662E-2"/>
                  <c:y val="-3.475980817063728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198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665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Консолидированный
бюджет РФ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198665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п.п.4 п.1 ст.59 НК РФ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2312925682457073E-2"/>
                  <c:y val="-3.37752722809974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71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277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Консолидированный
бюджет РФ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71277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приказ № 392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871720467970547E-2"/>
                  <c:y val="-1.351010891239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10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313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Консолидированный
бюджет РФ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10313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п.п.3 п.1 ст.59 НК РФ2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7366375487469378E-2"/>
                  <c:y val="-2.026516336859850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3714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Консолидированный
бюджет РФ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3714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309248"/>
        <c:axId val="32310784"/>
        <c:axId val="0"/>
      </c:bar3DChart>
      <c:catAx>
        <c:axId val="32309248"/>
        <c:scaling>
          <c:orientation val="minMax"/>
        </c:scaling>
        <c:delete val="1"/>
        <c:axPos val="l"/>
        <c:majorTickMark val="out"/>
        <c:minorTickMark val="none"/>
        <c:tickLblPos val="nextTo"/>
        <c:crossAx val="32310784"/>
        <c:crosses val="autoZero"/>
        <c:auto val="1"/>
        <c:lblAlgn val="ctr"/>
        <c:lblOffset val="100"/>
        <c:noMultiLvlLbl val="0"/>
      </c:catAx>
      <c:valAx>
        <c:axId val="32310784"/>
        <c:scaling>
          <c:orientation val="minMax"/>
        </c:scaling>
        <c:delete val="1"/>
        <c:axPos val="b"/>
        <c:majorGridlines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32309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C00000">
                  <a:alpha val="69000"/>
                </a:srgbClr>
              </a:solidFill>
            </c:spPr>
          </c:dPt>
          <c:dPt>
            <c:idx val="1"/>
            <c:bubble3D val="0"/>
            <c:spPr>
              <a:pattFill prst="ltDnDiag">
                <a:fgClr>
                  <a:srgbClr val="CC3300"/>
                </a:fgClr>
                <a:bgClr>
                  <a:schemeClr val="bg1"/>
                </a:bgClr>
              </a:patt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48.7</c:v>
                </c:pt>
                <c:pt idx="1">
                  <c:v>71.3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  <a:alpha val="68000"/>
                </a:schemeClr>
              </a:solidFill>
            </c:spPr>
          </c:dPt>
          <c:dPt>
            <c:idx val="1"/>
            <c:bubble3D val="0"/>
            <c:spPr>
              <a:pattFill prst="ltDnDiag">
                <a:fgClr>
                  <a:srgbClr val="C00000"/>
                </a:fgClr>
                <a:bgClr>
                  <a:schemeClr val="bg1"/>
                </a:bgClr>
              </a:patt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79.7</c:v>
                </c:pt>
                <c:pt idx="1">
                  <c:v>21.3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  <a:alpha val="68000"/>
                </a:schemeClr>
              </a:solidFill>
            </c:spPr>
          </c:dPt>
          <c:dPt>
            <c:idx val="1"/>
            <c:bubble3D val="0"/>
            <c:spPr>
              <a:pattFill prst="ltDnDiag">
                <a:fgClr>
                  <a:srgbClr val="C00000"/>
                </a:fgClr>
                <a:bgClr>
                  <a:schemeClr val="bg1"/>
                </a:bgClr>
              </a:patt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42.8</c:v>
                </c:pt>
                <c:pt idx="1">
                  <c:v>57.2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0.75847</cdr:y>
    </cdr:from>
    <cdr:to>
      <cdr:x>0.16522</cdr:x>
      <cdr:y>0.84488</cdr:y>
    </cdr:to>
    <cdr:sp macro="" textlink="">
      <cdr:nvSpPr>
        <cdr:cNvPr id="2" name="TextBox 1"/>
        <cdr:cNvSpPr txBox="1"/>
      </cdr:nvSpPr>
      <cdr:spPr>
        <a:xfrm xmlns:a="http://schemas.openxmlformats.org/drawingml/2006/main" rot="19299280">
          <a:off x="-567090" y="3792407"/>
          <a:ext cx="1368173" cy="4320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 smtClean="0"/>
        </a:p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0.19544</cdr:x>
      <cdr:y>0.08809</cdr:y>
    </cdr:from>
    <cdr:to>
      <cdr:x>0.72186</cdr:x>
      <cdr:y>0.23177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2379291" y="485640"/>
          <a:ext cx="6408712" cy="79208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0.06935</cdr:x>
      <cdr:y>0.07454</cdr:y>
    </cdr:from>
    <cdr:to>
      <cdr:x>0.44418</cdr:x>
      <cdr:y>0.1368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62658" y="440008"/>
          <a:ext cx="3581399" cy="36744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>
          <a:solidFill>
            <a:schemeClr val="tx2">
              <a:lumMod val="20000"/>
              <a:lumOff val="8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chemeClr val="tx2"/>
              </a:solidFill>
              <a:latin typeface="+mj-lt"/>
            </a:rPr>
            <a:t>НАЛОГОПЛАТЕЛЬЩИК</a:t>
          </a:r>
          <a:endParaRPr lang="ru-RU" sz="1600" b="1" dirty="0">
            <a:solidFill>
              <a:schemeClr val="tx2"/>
            </a:solidFill>
            <a:latin typeface="+mj-lt"/>
          </a:endParaRPr>
        </a:p>
      </cdr:txBody>
    </cdr:sp>
  </cdr:relSizeAnchor>
  <cdr:relSizeAnchor xmlns:cdr="http://schemas.openxmlformats.org/drawingml/2006/chartDrawing">
    <cdr:from>
      <cdr:x>0.56878</cdr:x>
      <cdr:y>0.06281</cdr:y>
    </cdr:from>
    <cdr:to>
      <cdr:x>0.92168</cdr:x>
      <cdr:y>0.13543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5434683" y="370768"/>
          <a:ext cx="3371849" cy="428625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  <a:ln xmlns:a="http://schemas.openxmlformats.org/drawingml/2006/main">
          <a:solidFill>
            <a:schemeClr val="accent3">
              <a:lumMod val="60000"/>
              <a:lumOff val="4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chemeClr val="tx2"/>
              </a:solidFill>
            </a:rPr>
            <a:t>НАЛОГОВЫЙ ОРГАН</a:t>
          </a:r>
          <a:endParaRPr lang="ru-RU" sz="1600" b="1" dirty="0">
            <a:solidFill>
              <a:schemeClr val="tx2"/>
            </a:solidFill>
          </a:endParaRPr>
        </a:p>
      </cdr:txBody>
    </cdr:sp>
  </cdr:relSizeAnchor>
  <cdr:relSizeAnchor xmlns:cdr="http://schemas.openxmlformats.org/drawingml/2006/chartDrawing">
    <cdr:from>
      <cdr:x>0.09322</cdr:x>
      <cdr:y>0.20041</cdr:y>
    </cdr:from>
    <cdr:to>
      <cdr:x>0.40225</cdr:x>
      <cdr:y>0.32467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890678" y="1182959"/>
          <a:ext cx="2952750" cy="733424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solidFill>
                <a:schemeClr val="tx2"/>
              </a:solidFill>
            </a:rPr>
            <a:t>Финансовые затруднения</a:t>
          </a:r>
          <a:endParaRPr lang="ru-RU" sz="1800" dirty="0">
            <a:solidFill>
              <a:schemeClr val="tx2"/>
            </a:solidFill>
          </a:endParaRPr>
        </a:p>
      </cdr:txBody>
    </cdr:sp>
  </cdr:relSizeAnchor>
  <cdr:relSizeAnchor xmlns:cdr="http://schemas.openxmlformats.org/drawingml/2006/chartDrawing">
    <cdr:from>
      <cdr:x>0.5908</cdr:x>
      <cdr:y>0.20687</cdr:y>
    </cdr:from>
    <cdr:to>
      <cdr:x>0.91977</cdr:x>
      <cdr:y>0.33435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5645089" y="1221057"/>
          <a:ext cx="3143250" cy="75247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3">
            <a:lumMod val="40000"/>
            <a:lumOff val="6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solidFill>
                <a:schemeClr val="tx2"/>
              </a:solidFill>
            </a:rPr>
            <a:t>Разъяснение о возможности отсрочки/рассрочки</a:t>
          </a:r>
          <a:endParaRPr lang="ru-RU" sz="1800" dirty="0">
            <a:solidFill>
              <a:schemeClr val="tx2"/>
            </a:solidFill>
          </a:endParaRPr>
        </a:p>
      </cdr:txBody>
    </cdr:sp>
  </cdr:relSizeAnchor>
  <cdr:relSizeAnchor xmlns:cdr="http://schemas.openxmlformats.org/drawingml/2006/chartDrawing">
    <cdr:from>
      <cdr:x>0.09222</cdr:x>
      <cdr:y>0.37469</cdr:y>
    </cdr:from>
    <cdr:to>
      <cdr:x>0.40424</cdr:x>
      <cdr:y>0.51508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881152" y="2211658"/>
          <a:ext cx="2981325" cy="82867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20000"/>
            <a:lumOff val="8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solidFill>
                <a:schemeClr val="tx2"/>
              </a:solidFill>
            </a:rPr>
            <a:t>Подготовка пакета документов</a:t>
          </a:r>
          <a:endParaRPr lang="ru-RU" sz="1800" dirty="0">
            <a:solidFill>
              <a:schemeClr val="tx2"/>
            </a:solidFill>
          </a:endParaRPr>
        </a:p>
      </cdr:txBody>
    </cdr:sp>
  </cdr:relSizeAnchor>
  <cdr:relSizeAnchor xmlns:cdr="http://schemas.openxmlformats.org/drawingml/2006/chartDrawing">
    <cdr:from>
      <cdr:x>0.60262</cdr:x>
      <cdr:y>0.37631</cdr:y>
    </cdr:from>
    <cdr:to>
      <cdr:x>0.91364</cdr:x>
      <cdr:y>0.50702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5757953" y="2221184"/>
          <a:ext cx="2971800" cy="771524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solidFill>
                <a:schemeClr val="tx2"/>
              </a:solidFill>
            </a:rPr>
            <a:t>Анализ документов и принятие решения</a:t>
          </a:r>
          <a:endParaRPr lang="ru-RU" sz="1800" dirty="0">
            <a:solidFill>
              <a:schemeClr val="tx2"/>
            </a:solidFill>
          </a:endParaRPr>
        </a:p>
      </cdr:txBody>
    </cdr:sp>
  </cdr:relSizeAnchor>
  <cdr:relSizeAnchor xmlns:cdr="http://schemas.openxmlformats.org/drawingml/2006/chartDrawing">
    <cdr:from>
      <cdr:x>0.06331</cdr:x>
      <cdr:y>0.85719</cdr:y>
    </cdr:from>
    <cdr:to>
      <cdr:x>0.93657</cdr:x>
      <cdr:y>0.98467</cdr:y>
    </cdr:to>
    <cdr:sp macro="" textlink="">
      <cdr:nvSpPr>
        <cdr:cNvPr id="8" name="Овал 7"/>
        <cdr:cNvSpPr/>
      </cdr:nvSpPr>
      <cdr:spPr>
        <a:xfrm xmlns:a="http://schemas.openxmlformats.org/drawingml/2006/main">
          <a:off x="604928" y="5059633"/>
          <a:ext cx="8343900" cy="752475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2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solidFill>
                <a:schemeClr val="bg1"/>
              </a:solidFill>
            </a:rPr>
            <a:t>ПОСТУПЛЕНИЯ В БЮДЖЕТ</a:t>
          </a:r>
          <a:endParaRPr lang="ru-RU" sz="24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0.08929</cdr:x>
      <cdr:y>0.56188</cdr:y>
    </cdr:from>
    <cdr:to>
      <cdr:x>0.4053</cdr:x>
      <cdr:y>0.70873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853158" y="3316558"/>
          <a:ext cx="3019425" cy="866774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solidFill>
                <a:schemeClr val="tx2">
                  <a:lumMod val="75000"/>
                </a:schemeClr>
              </a:solidFill>
            </a:rPr>
            <a:t>Исполнение решения об отсрочке/рассрочке</a:t>
          </a:r>
          <a:endParaRPr lang="ru-RU" sz="1800" dirty="0">
            <a:solidFill>
              <a:schemeClr val="tx2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0.58815</cdr:x>
      <cdr:y>0.57156</cdr:y>
    </cdr:from>
    <cdr:to>
      <cdr:x>0.91847</cdr:x>
      <cdr:y>0.71034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5619749" y="3373708"/>
          <a:ext cx="3156161" cy="81915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3">
            <a:lumMod val="40000"/>
            <a:lumOff val="6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tx2">
                  <a:lumMod val="75000"/>
                </a:schemeClr>
              </a:solidFill>
            </a:rPr>
            <a:t>В случае нарушения условий – взыскание задолженности</a:t>
          </a:r>
          <a:endParaRPr lang="ru-RU" sz="1800" dirty="0">
            <a:solidFill>
              <a:schemeClr val="tx2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0.4053</cdr:x>
      <cdr:y>0.24721</cdr:y>
    </cdr:from>
    <cdr:to>
      <cdr:x>0.58872</cdr:x>
      <cdr:y>0.27626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3872583" y="1459183"/>
          <a:ext cx="1752600" cy="171450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6">
            <a:lumMod val="40000"/>
            <a:lumOff val="60000"/>
          </a:schemeClr>
        </a:solidFill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0.40056</cdr:x>
      <cdr:y>0.42686</cdr:y>
    </cdr:from>
    <cdr:to>
      <cdr:x>0.59944</cdr:x>
      <cdr:y>0.46075</cdr:y>
    </cdr:to>
    <cdr:sp macro="" textlink="">
      <cdr:nvSpPr>
        <cdr:cNvPr id="13" name="Стрелка вправо 12"/>
        <cdr:cNvSpPr/>
      </cdr:nvSpPr>
      <cdr:spPr>
        <a:xfrm xmlns:a="http://schemas.openxmlformats.org/drawingml/2006/main">
          <a:off x="3827337" y="2519577"/>
          <a:ext cx="1900239" cy="200025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6">
            <a:lumMod val="40000"/>
            <a:lumOff val="60000"/>
          </a:schemeClr>
        </a:solidFill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0.40603</cdr:x>
      <cdr:y>0.33159</cdr:y>
    </cdr:from>
    <cdr:to>
      <cdr:x>0.5897</cdr:x>
      <cdr:y>0.3665</cdr:y>
    </cdr:to>
    <cdr:sp macro="" textlink="">
      <cdr:nvSpPr>
        <cdr:cNvPr id="14" name="Стрелка влево 13"/>
        <cdr:cNvSpPr/>
      </cdr:nvSpPr>
      <cdr:spPr>
        <a:xfrm xmlns:a="http://schemas.openxmlformats.org/drawingml/2006/main" rot="20718860">
          <a:off x="3879556" y="1957263"/>
          <a:ext cx="1754956" cy="206009"/>
        </a:xfrm>
        <a:prstGeom xmlns:a="http://schemas.openxmlformats.org/drawingml/2006/main" prst="leftArrow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0.41025</cdr:x>
      <cdr:y>0.52739</cdr:y>
    </cdr:from>
    <cdr:to>
      <cdr:x>0.59978</cdr:x>
      <cdr:y>0.56206</cdr:y>
    </cdr:to>
    <cdr:sp macro="" textlink="">
      <cdr:nvSpPr>
        <cdr:cNvPr id="15" name="Стрелка влево 14"/>
        <cdr:cNvSpPr/>
      </cdr:nvSpPr>
      <cdr:spPr>
        <a:xfrm xmlns:a="http://schemas.openxmlformats.org/drawingml/2006/main" rot="20575836">
          <a:off x="3919884" y="3112941"/>
          <a:ext cx="1810947" cy="204665"/>
        </a:xfrm>
        <a:prstGeom xmlns:a="http://schemas.openxmlformats.org/drawingml/2006/main" prst="leftArrow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0.40629</cdr:x>
      <cdr:y>0.63934</cdr:y>
    </cdr:from>
    <cdr:to>
      <cdr:x>0.58374</cdr:x>
      <cdr:y>0.67968</cdr:y>
    </cdr:to>
    <cdr:sp macro="" textlink="">
      <cdr:nvSpPr>
        <cdr:cNvPr id="16" name="Стрелка вправо 15"/>
        <cdr:cNvSpPr/>
      </cdr:nvSpPr>
      <cdr:spPr>
        <a:xfrm xmlns:a="http://schemas.openxmlformats.org/drawingml/2006/main">
          <a:off x="3882108" y="3773758"/>
          <a:ext cx="1695450" cy="238125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6">
            <a:lumMod val="40000"/>
            <a:lumOff val="60000"/>
          </a:schemeClr>
        </a:solidFill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0.13315</cdr:x>
      <cdr:y>0.72164</cdr:y>
    </cdr:from>
    <cdr:to>
      <cdr:x>0.33552</cdr:x>
      <cdr:y>0.84428</cdr:y>
    </cdr:to>
    <cdr:sp macro="" textlink="">
      <cdr:nvSpPr>
        <cdr:cNvPr id="17" name="Стрелка вниз 16"/>
        <cdr:cNvSpPr/>
      </cdr:nvSpPr>
      <cdr:spPr>
        <a:xfrm xmlns:a="http://schemas.openxmlformats.org/drawingml/2006/main">
          <a:off x="1272258" y="4259533"/>
          <a:ext cx="1933575" cy="723900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7994B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0.66448</cdr:x>
      <cdr:y>0.72002</cdr:y>
    </cdr:from>
    <cdr:to>
      <cdr:x>0.83495</cdr:x>
      <cdr:y>0.85073</cdr:y>
    </cdr:to>
    <cdr:sp macro="" textlink="">
      <cdr:nvSpPr>
        <cdr:cNvPr id="18" name="Стрелка вниз 17"/>
        <cdr:cNvSpPr/>
      </cdr:nvSpPr>
      <cdr:spPr>
        <a:xfrm xmlns:a="http://schemas.openxmlformats.org/drawingml/2006/main">
          <a:off x="6349083" y="4250008"/>
          <a:ext cx="1628775" cy="771525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7994B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0.80202</cdr:x>
      <cdr:y>0.09863</cdr:y>
    </cdr:from>
    <cdr:to>
      <cdr:x>0.85445</cdr:x>
      <cdr:y>0.1693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756318" y="465934"/>
          <a:ext cx="572336" cy="333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0.16433</cdr:x>
      <cdr:y>0.22625</cdr:y>
    </cdr:from>
    <cdr:to>
      <cdr:x>0.23858</cdr:x>
      <cdr:y>0.33394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1978234" y="1178453"/>
          <a:ext cx="893756" cy="56088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5"/>
        </a:lnRef>
        <a:fillRef xmlns:a="http://schemas.openxmlformats.org/drawingml/2006/main" idx="0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0.30191</cdr:x>
      <cdr:y>0.29952</cdr:y>
    </cdr:from>
    <cdr:to>
      <cdr:x>0.36771</cdr:x>
      <cdr:y>0.37136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3634418" y="1560057"/>
          <a:ext cx="792100" cy="37418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0.20022</cdr:x>
      <cdr:y>0.18802</cdr:y>
    </cdr:from>
    <cdr:to>
      <cdr:x>0.25406</cdr:x>
      <cdr:y>0.26088</cdr:y>
    </cdr:to>
    <cdr:sp macro="" textlink="">
      <cdr:nvSpPr>
        <cdr:cNvPr id="13" name="TextBox 12"/>
        <cdr:cNvSpPr txBox="1"/>
      </cdr:nvSpPr>
      <cdr:spPr>
        <a:xfrm xmlns:a="http://schemas.openxmlformats.org/drawingml/2006/main" flipH="1">
          <a:off x="2410282" y="979307"/>
          <a:ext cx="648072" cy="379527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rPr>
            <a:t>-13%</a:t>
          </a:r>
        </a:p>
      </cdr:txBody>
    </cdr:sp>
  </cdr:relSizeAnchor>
  <cdr:relSizeAnchor xmlns:cdr="http://schemas.openxmlformats.org/drawingml/2006/chartDrawing">
    <cdr:from>
      <cdr:x>0.32584</cdr:x>
      <cdr:y>0.22101</cdr:y>
    </cdr:from>
    <cdr:to>
      <cdr:x>0.37967</cdr:x>
      <cdr:y>0.29511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922457" y="1151150"/>
          <a:ext cx="648065" cy="38597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-8%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0.49839</cdr:y>
    </cdr:from>
    <cdr:to>
      <cdr:x>1</cdr:x>
      <cdr:y>0.5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0" y="2512186"/>
          <a:ext cx="7848872" cy="8094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>
              <a:lumMod val="50000"/>
              <a:lumOff val="5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0.05495</cdr:x>
      <cdr:y>0.61429</cdr:y>
    </cdr:from>
    <cdr:to>
      <cdr:x>0.81651</cdr:x>
      <cdr:y>0.61716</cdr:y>
    </cdr:to>
    <cdr:cxnSp macro="">
      <cdr:nvCxnSpPr>
        <cdr:cNvPr id="5" name="Прямая соединительная линия 4"/>
        <cdr:cNvCxnSpPr/>
      </cdr:nvCxnSpPr>
      <cdr:spPr>
        <a:xfrm xmlns:a="http://schemas.openxmlformats.org/drawingml/2006/main" flipV="1">
          <a:off x="431325" y="3096344"/>
          <a:ext cx="5977386" cy="14467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rgbClr val="C0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0.45878</cdr:x>
      <cdr:y>0.6</cdr:y>
    </cdr:from>
    <cdr:to>
      <cdr:x>0.80358</cdr:x>
      <cdr:y>0.71429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600895" y="3024325"/>
          <a:ext cx="2706291" cy="5760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200" b="1" kern="1200" dirty="0">
              <a:solidFill>
                <a:srgbClr val="C00000"/>
              </a:solidFill>
              <a:latin typeface="+mj-lt"/>
              <a:ea typeface="+mj-ea"/>
              <a:cs typeface="+mj-cs"/>
            </a:rPr>
            <a:t>п</a:t>
          </a:r>
          <a:r>
            <a: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rPr>
            <a:t>лан по снижению</a:t>
          </a:r>
        </a:p>
      </cdr:txBody>
    </cdr:sp>
  </cdr:relSizeAnchor>
  <cdr:relSizeAnchor xmlns:cdr="http://schemas.openxmlformats.org/drawingml/2006/chartDrawing">
    <cdr:from>
      <cdr:x>0.09406</cdr:x>
      <cdr:y>0.41429</cdr:y>
    </cdr:from>
    <cdr:to>
      <cdr:x>0.18087</cdr:x>
      <cdr:y>0.5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738250" y="2088232"/>
          <a:ext cx="68137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РФ</a:t>
          </a:r>
        </a:p>
      </cdr:txBody>
    </cdr:sp>
  </cdr:relSizeAnchor>
  <cdr:relSizeAnchor xmlns:cdr="http://schemas.openxmlformats.org/drawingml/2006/chartDrawing">
    <cdr:from>
      <cdr:x>0.33486</cdr:x>
      <cdr:y>0.32857</cdr:y>
    </cdr:from>
    <cdr:to>
      <cdr:x>0.46313</cdr:x>
      <cdr:y>0.52857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2628292" y="1656183"/>
          <a:ext cx="1006760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УФНС России по</a:t>
          </a:r>
          <a:r>
            <a:rPr kumimoji="0" lang="ru-RU" sz="1600" b="1" i="0" u="none" strike="noStrike" kern="1200" cap="none" spc="0" normalizeH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 </a:t>
          </a: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КО</a:t>
          </a:r>
        </a:p>
      </cdr:txBody>
    </cdr:sp>
  </cdr:relSizeAnchor>
  <cdr:relSizeAnchor xmlns:cdr="http://schemas.openxmlformats.org/drawingml/2006/chartDrawing">
    <cdr:from>
      <cdr:x>0.21077</cdr:x>
      <cdr:y>0.41429</cdr:y>
    </cdr:from>
    <cdr:to>
      <cdr:x>0.3161</cdr:x>
      <cdr:y>0.5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1654324" y="2088232"/>
          <a:ext cx="82674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ЦФО</a:t>
          </a:r>
        </a:p>
      </cdr:txBody>
    </cdr:sp>
  </cdr:relSizeAnchor>
  <cdr:relSizeAnchor xmlns:cdr="http://schemas.openxmlformats.org/drawingml/2006/chartDrawing">
    <cdr:from>
      <cdr:x>0.79888</cdr:x>
      <cdr:y>0.32313</cdr:y>
    </cdr:from>
    <cdr:to>
      <cdr:x>0.92715</cdr:x>
      <cdr:y>0.52313</cdr:y>
    </cdr:to>
    <cdr:sp macro="" textlink="">
      <cdr:nvSpPr>
        <cdr:cNvPr id="19" name="TextBox 1"/>
        <cdr:cNvSpPr txBox="1"/>
      </cdr:nvSpPr>
      <cdr:spPr>
        <a:xfrm xmlns:a="http://schemas.openxmlformats.org/drawingml/2006/main">
          <a:off x="6270326" y="1628750"/>
          <a:ext cx="1006774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УФНС России по</a:t>
          </a:r>
          <a:r>
            <a:rPr kumimoji="0" lang="ru-RU" sz="1500" b="1" i="0" u="none" strike="noStrike" kern="1200" cap="none" spc="0" normalizeH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 </a:t>
          </a:r>
          <a:r>
            <a: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КО</a:t>
          </a:r>
        </a:p>
      </cdr:txBody>
    </cdr:sp>
  </cdr:relSizeAnchor>
  <cdr:relSizeAnchor xmlns:cdr="http://schemas.openxmlformats.org/drawingml/2006/chartDrawing">
    <cdr:from>
      <cdr:x>0.66072</cdr:x>
      <cdr:y>0.49781</cdr:y>
    </cdr:from>
    <cdr:to>
      <cdr:x>0.76606</cdr:x>
      <cdr:y>0.58352</cdr:y>
    </cdr:to>
    <cdr:sp macro="" textlink="">
      <cdr:nvSpPr>
        <cdr:cNvPr id="20" name="TextBox 1"/>
        <cdr:cNvSpPr txBox="1"/>
      </cdr:nvSpPr>
      <cdr:spPr>
        <a:xfrm xmlns:a="http://schemas.openxmlformats.org/drawingml/2006/main">
          <a:off x="5185928" y="2509217"/>
          <a:ext cx="82674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+mj-lt"/>
              <a:ea typeface="+mj-ea"/>
              <a:cs typeface="+mj-cs"/>
            </a:rPr>
            <a:t>ЦФО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0.03004</cdr:x>
      <cdr:y>0.4393</cdr:y>
    </cdr:from>
    <cdr:to>
      <cdr:x>0.30743</cdr:x>
      <cdr:y>0.5159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5209" y="2477759"/>
          <a:ext cx="2357006" cy="4320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п.1 ст.12 № 436-ФЗ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0.03571</cdr:x>
      <cdr:y>0.63071</cdr:y>
    </cdr:from>
    <cdr:to>
      <cdr:x>0.30743</cdr:x>
      <cdr:y>0.77936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88032" y="3360779"/>
          <a:ext cx="2191359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/>
            <a:t>п.п.4.1 ст.59 НК РФ, ст.11, п.2 ст.12 № 436-ФЗ</a:t>
          </a:r>
        </a:p>
      </cdr:txBody>
    </cdr:sp>
  </cdr:relSizeAnchor>
  <cdr:relSizeAnchor xmlns:cdr="http://schemas.openxmlformats.org/drawingml/2006/chartDrawing">
    <cdr:from>
      <cdr:x>0.03004</cdr:x>
      <cdr:y>0.53621</cdr:y>
    </cdr:from>
    <cdr:to>
      <cdr:x>0.30743</cdr:x>
      <cdr:y>0.61281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55209" y="3024336"/>
          <a:ext cx="2357006" cy="4320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/>
            <a:t>п.п.1 п.1, п.п.2 п.1 ст.59 НК РФ</a:t>
          </a:r>
        </a:p>
      </cdr:txBody>
    </cdr:sp>
  </cdr:relSizeAnchor>
  <cdr:relSizeAnchor xmlns:cdr="http://schemas.openxmlformats.org/drawingml/2006/chartDrawing">
    <cdr:from>
      <cdr:x>0.71814</cdr:x>
      <cdr:y>0.06314</cdr:y>
    </cdr:from>
    <cdr:to>
      <cdr:x>0.91457</cdr:x>
      <cdr:y>0.13071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791761" y="336443"/>
          <a:ext cx="158417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600" b="1" dirty="0"/>
        </a:p>
      </cdr:txBody>
    </cdr:sp>
  </cdr:relSizeAnchor>
  <cdr:relSizeAnchor xmlns:cdr="http://schemas.openxmlformats.org/drawingml/2006/chartDrawing">
    <cdr:from>
      <cdr:x>0.03004</cdr:x>
      <cdr:y>0.3468</cdr:y>
    </cdr:from>
    <cdr:to>
      <cdr:x>0.25629</cdr:x>
      <cdr:y>0.41377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5209" y="1956015"/>
          <a:ext cx="1922512" cy="3777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п.п.4.1 ст.59 НК РФ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0.03851</cdr:x>
      <cdr:y>0.15843</cdr:y>
    </cdr:from>
    <cdr:to>
      <cdr:x>0.29019</cdr:x>
      <cdr:y>0.23503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27217" y="893583"/>
          <a:ext cx="213853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п.п.3.1 ст.59 НК РФ 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0.16563</cdr:x>
      <cdr:y>0.2861</cdr:y>
    </cdr:from>
    <cdr:to>
      <cdr:x>0.27324</cdr:x>
      <cdr:y>0.44822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1407337" y="16136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0.1545</cdr:x>
      <cdr:y>0.01796</cdr:y>
    </cdr:from>
    <cdr:to>
      <cdr:x>0.35861</cdr:x>
      <cdr:y>0.2259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97266" y="100429"/>
          <a:ext cx="2110118" cy="11627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Arial Narrow" panose="020B0606020202030204" pitchFamily="34" charset="0"/>
            <a:ea typeface="+mj-ea"/>
            <a:cs typeface="+mj-cs"/>
          </a:endParaRP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Arial Narrow" panose="020B0606020202030204" pitchFamily="34" charset="0"/>
            <a:ea typeface="+mj-ea"/>
            <a:cs typeface="+mj-cs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0.09513</cdr:x>
      <cdr:y>0.16817</cdr:y>
    </cdr:from>
    <cdr:to>
      <cdr:x>0.37916</cdr:x>
      <cdr:y>0.22374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9820" y="800577"/>
          <a:ext cx="1163879" cy="2645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600" b="1" kern="1200" dirty="0" smtClean="0">
              <a:solidFill>
                <a:srgbClr val="1D1E1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rPr>
            <a:t>тыс.</a:t>
          </a:r>
          <a:r>
            <a:rPr kumimoji="0" lang="ru-RU" sz="1600" b="1" i="0" u="none" strike="noStrike" kern="1200" cap="none" spc="0" normalizeH="0" noProof="0" dirty="0" smtClean="0">
              <a:ln>
                <a:noFill/>
              </a:ln>
              <a:solidFill>
                <a:srgbClr val="1D1E1F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 </a:t>
          </a: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D1E1F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руб. </a:t>
          </a:r>
        </a:p>
      </cdr:txBody>
    </cdr:sp>
  </cdr:relSizeAnchor>
  <cdr:relSizeAnchor xmlns:cdr="http://schemas.openxmlformats.org/drawingml/2006/chartDrawing">
    <cdr:from>
      <cdr:x>0.32102</cdr:x>
      <cdr:y>0.248</cdr:y>
    </cdr:from>
    <cdr:to>
      <cdr:x>0.56008</cdr:x>
      <cdr:y>0.47696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1450437" y="1301698"/>
          <a:ext cx="1080120" cy="1201726"/>
        </a:xfrm>
        <a:prstGeom xmlns:a="http://schemas.openxmlformats.org/drawingml/2006/main" prst="straightConnector1">
          <a:avLst/>
        </a:prstGeom>
        <a:ln xmlns:a="http://schemas.openxmlformats.org/drawingml/2006/main" w="57150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0.25027</cdr:x>
      <cdr:y>0.29223</cdr:y>
    </cdr:from>
    <cdr:to>
      <cdr:x>0.3599</cdr:x>
      <cdr:y>0.51174</cdr:y>
    </cdr:to>
    <cdr:sp macro="" textlink="">
      <cdr:nvSpPr>
        <cdr:cNvPr id="7" name="TextBox 6"/>
        <cdr:cNvSpPr txBox="1"/>
      </cdr:nvSpPr>
      <cdr:spPr>
        <a:xfrm xmlns:a="http://schemas.openxmlformats.org/drawingml/2006/main" rot="18664873">
          <a:off x="802365" y="1862284"/>
          <a:ext cx="1152128" cy="495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noProof="0" dirty="0" smtClean="0">
              <a:solidFill>
                <a:srgbClr val="FF0000"/>
              </a:solidFill>
              <a:latin typeface="+mj-lt"/>
              <a:ea typeface="+mj-ea"/>
              <a:cs typeface="+mj-cs"/>
            </a:rPr>
            <a:t>Рост в 8 раз!!!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FF0000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0.09513</cdr:x>
      <cdr:y>0.16817</cdr:y>
    </cdr:from>
    <cdr:to>
      <cdr:x>0.37916</cdr:x>
      <cdr:y>0.22374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9820" y="800577"/>
          <a:ext cx="1163879" cy="2645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600" b="1" kern="1200" dirty="0" smtClean="0">
              <a:solidFill>
                <a:srgbClr val="1D1E1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rPr>
            <a:t>тыс.</a:t>
          </a:r>
          <a:r>
            <a:rPr kumimoji="0" lang="ru-RU" sz="1600" b="1" i="0" u="none" strike="noStrike" kern="1200" cap="none" spc="0" normalizeH="0" noProof="0" dirty="0" smtClean="0">
              <a:ln>
                <a:noFill/>
              </a:ln>
              <a:solidFill>
                <a:srgbClr val="1D1E1F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 </a:t>
          </a: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D1E1F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руб. </a:t>
          </a:r>
        </a:p>
      </cdr:txBody>
    </cdr:sp>
  </cdr:relSizeAnchor>
  <cdr:relSizeAnchor xmlns:cdr="http://schemas.openxmlformats.org/drawingml/2006/chartDrawing">
    <cdr:from>
      <cdr:x>0.3825</cdr:x>
      <cdr:y>0.28408</cdr:y>
    </cdr:from>
    <cdr:to>
      <cdr:x>0.60562</cdr:x>
      <cdr:y>0.36639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1728192" y="1491060"/>
          <a:ext cx="1008112" cy="432049"/>
        </a:xfrm>
        <a:prstGeom xmlns:a="http://schemas.openxmlformats.org/drawingml/2006/main" prst="straightConnector1">
          <a:avLst/>
        </a:prstGeom>
        <a:ln xmlns:a="http://schemas.openxmlformats.org/drawingml/2006/main" w="57150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0.34579</cdr:x>
      <cdr:y>0.23735</cdr:y>
    </cdr:from>
    <cdr:to>
      <cdr:x>0.5467</cdr:x>
      <cdr:y>0.32322</cdr:y>
    </cdr:to>
    <cdr:sp macro="" textlink="">
      <cdr:nvSpPr>
        <cdr:cNvPr id="7" name="TextBox 6"/>
        <cdr:cNvSpPr txBox="1"/>
      </cdr:nvSpPr>
      <cdr:spPr>
        <a:xfrm xmlns:a="http://schemas.openxmlformats.org/drawingml/2006/main" rot="20185460">
          <a:off x="1562357" y="1245770"/>
          <a:ext cx="907736" cy="4507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noProof="0" dirty="0" smtClean="0">
              <a:solidFill>
                <a:srgbClr val="FF0000"/>
              </a:solidFill>
              <a:latin typeface="+mj-lt"/>
              <a:ea typeface="+mj-ea"/>
              <a:cs typeface="+mj-cs"/>
            </a:rPr>
            <a:t>Рост на 34% 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FF0000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0.36338</cdr:x>
      <cdr:y>0.83973</cdr:y>
    </cdr:from>
    <cdr:to>
      <cdr:x>1</cdr:x>
      <cdr:y>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59284" y="4449642"/>
          <a:ext cx="2556577" cy="84924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dirty="0" smtClean="0"/>
            <a:t>Задолженность по контрольной работе</a:t>
          </a:r>
          <a:endParaRPr lang="ru-RU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0.36329</cdr:x>
      <cdr:y>0.34682</cdr:y>
    </cdr:from>
    <cdr:to>
      <cdr:x>0.76772</cdr:x>
      <cdr:y>0.51561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80120" y="1860743"/>
          <a:ext cx="1202432" cy="9055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rPr>
            <a:t>188</a:t>
          </a:r>
          <a:r>
            <a: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rPr>
            <a:t>,</a:t>
          </a:r>
          <a:r>
            <a: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rPr>
            <a:t>5%</a:t>
          </a:r>
          <a:endParaRPr kumimoji="0" lang="ru-RU" sz="2600" b="1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Arial Narrow" panose="020B0606020202030204" pitchFamily="34" charset="0"/>
            <a:ea typeface="+mj-ea"/>
            <a:cs typeface="+mj-cs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1217" cy="497524"/>
          </a:xfrm>
          <a:prstGeom prst="rect">
            <a:avLst/>
          </a:prstGeom>
        </p:spPr>
        <p:txBody>
          <a:bodyPr vert="horz" lIns="91559" tIns="45780" rIns="91559" bIns="4578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3" y="0"/>
            <a:ext cx="2951217" cy="497524"/>
          </a:xfrm>
          <a:prstGeom prst="rect">
            <a:avLst/>
          </a:prstGeom>
        </p:spPr>
        <p:txBody>
          <a:bodyPr vert="horz" lIns="91559" tIns="45780" rIns="91559" bIns="45780" rtlCol="0"/>
          <a:lstStyle>
            <a:lvl1pPr algn="r">
              <a:defRPr sz="1200"/>
            </a:lvl1pPr>
          </a:lstStyle>
          <a:p>
            <a:fld id="{71244DBD-70AB-4C3B-9636-6E9E693EC64C}" type="datetimeFigureOut">
              <a:rPr lang="ru-RU" smtClean="0"/>
              <a:pPr/>
              <a:t>10.06.2019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41812"/>
            <a:ext cx="2951217" cy="497524"/>
          </a:xfrm>
          <a:prstGeom prst="rect">
            <a:avLst/>
          </a:prstGeom>
        </p:spPr>
        <p:txBody>
          <a:bodyPr vert="horz" lIns="91559" tIns="45780" rIns="91559" bIns="4578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3" y="9441812"/>
            <a:ext cx="2951217" cy="497524"/>
          </a:xfrm>
          <a:prstGeom prst="rect">
            <a:avLst/>
          </a:prstGeom>
        </p:spPr>
        <p:txBody>
          <a:bodyPr vert="horz" lIns="91559" tIns="45780" rIns="91559" bIns="45780" rtlCol="0" anchor="b"/>
          <a:lstStyle>
            <a:lvl1pPr algn="r">
              <a:defRPr sz="1200"/>
            </a:lvl1pPr>
          </a:lstStyle>
          <a:p>
            <a:fld id="{ED29C93B-898C-408A-BF0D-9F5005B20B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1903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9"/>
            <a:ext cx="2950476" cy="497046"/>
          </a:xfrm>
          <a:prstGeom prst="rect">
            <a:avLst/>
          </a:prstGeom>
        </p:spPr>
        <p:txBody>
          <a:bodyPr vert="horz" lIns="92097" tIns="46049" rIns="92097" bIns="4604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5" y="9"/>
            <a:ext cx="2950476" cy="497046"/>
          </a:xfrm>
          <a:prstGeom prst="rect">
            <a:avLst/>
          </a:prstGeom>
        </p:spPr>
        <p:txBody>
          <a:bodyPr vert="horz" lIns="92097" tIns="46049" rIns="92097" bIns="46049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10.06.2019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7713"/>
            <a:ext cx="6630988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97" tIns="46049" rIns="92097" bIns="4604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1" y="4721951"/>
            <a:ext cx="5447030" cy="4473416"/>
          </a:xfrm>
          <a:prstGeom prst="rect">
            <a:avLst/>
          </a:prstGeom>
        </p:spPr>
        <p:txBody>
          <a:bodyPr vert="horz" lIns="92097" tIns="46049" rIns="92097" bIns="4604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42163"/>
            <a:ext cx="2950476" cy="497046"/>
          </a:xfrm>
          <a:prstGeom prst="rect">
            <a:avLst/>
          </a:prstGeom>
        </p:spPr>
        <p:txBody>
          <a:bodyPr vert="horz" lIns="92097" tIns="46049" rIns="92097" bIns="4604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5" y="9442163"/>
            <a:ext cx="2950476" cy="497046"/>
          </a:xfrm>
          <a:prstGeom prst="rect">
            <a:avLst/>
          </a:prstGeom>
        </p:spPr>
        <p:txBody>
          <a:bodyPr vert="horz" lIns="92097" tIns="46049" rIns="92097" bIns="46049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6192" y="9441972"/>
            <a:ext cx="2951007" cy="49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820" tIns="45911" rIns="91820" bIns="45911" anchor="b"/>
          <a:lstStyle>
            <a:lvl1pPr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3E7625A-64A2-441D-9F7A-DCDC498B630F}" type="slidenum">
              <a:rPr lang="ru-RU" altLang="ru-RU" sz="1200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 sz="1200">
              <a:latin typeface="Arial" pitchFamily="34" charset="0"/>
            </a:endParaRPr>
          </a:p>
        </p:txBody>
      </p:sp>
      <p:sp>
        <p:nvSpPr>
          <p:cNvPr id="22531" name="Rectangle 7"/>
          <p:cNvSpPr txBox="1">
            <a:spLocks noGrp="1" noChangeArrowheads="1"/>
          </p:cNvSpPr>
          <p:nvPr/>
        </p:nvSpPr>
        <p:spPr bwMode="auto">
          <a:xfrm>
            <a:off x="3854602" y="9441972"/>
            <a:ext cx="2952596" cy="49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113" tIns="45558" rIns="91113" bIns="45558" anchor="b"/>
          <a:lstStyle>
            <a:lvl1pPr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79FD221-B0C7-4430-AE53-EB47B195287A}" type="slidenum">
              <a:rPr lang="ru-RU" altLang="ru-RU" sz="1200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 sz="1200">
              <a:latin typeface="Arial" pitchFamily="34" charset="0"/>
            </a:endParaRPr>
          </a:p>
        </p:txBody>
      </p:sp>
      <p:sp>
        <p:nvSpPr>
          <p:cNvPr id="225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6125"/>
            <a:ext cx="6627812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879" y="4720989"/>
            <a:ext cx="5447030" cy="4474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3AAE-37BB-4CEB-927E-0B30FBA762D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06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3AAE-37BB-4CEB-927E-0B30FBA762D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06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3AAE-37BB-4CEB-927E-0B30FBA762D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60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68BC0-95B7-48E3-AB78-D36965437EF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694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68BC0-95B7-48E3-AB78-D36965437EF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552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68BC0-95B7-48E3-AB78-D36965437EF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84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99" y="1575"/>
            <a:ext cx="13440954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008221" y="3708630"/>
            <a:ext cx="11426508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016443" y="5364808"/>
            <a:ext cx="9410065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4912" y="5292885"/>
            <a:ext cx="806577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34912" y="675613"/>
            <a:ext cx="806577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4912" y="5917739"/>
            <a:ext cx="806577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398501" y="334306"/>
            <a:ext cx="3535777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86507" y="334306"/>
            <a:ext cx="10387946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003" y="2111"/>
            <a:ext cx="13440955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396" y="1771657"/>
            <a:ext cx="1076242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8712984" y="5652845"/>
            <a:ext cx="1357847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sz="21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209388" y="552459"/>
            <a:ext cx="10786691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521"/>
            <a:ext cx="13440955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396" y="1771657"/>
            <a:ext cx="1076242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208346" y="552459"/>
            <a:ext cx="10787734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3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6" y="1116335"/>
            <a:ext cx="1076242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396" y="3781425"/>
            <a:ext cx="1076242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003" y="2111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8" y="552451"/>
            <a:ext cx="10786691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09390" y="1771650"/>
            <a:ext cx="5323026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37580" y="1771650"/>
            <a:ext cx="5358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3" y="552450"/>
            <a:ext cx="1156141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395" y="1771650"/>
            <a:ext cx="5402397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09395" y="2397901"/>
            <a:ext cx="5402397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21479" y="1771650"/>
            <a:ext cx="5274601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721479" y="2412479"/>
            <a:ext cx="5274601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003" y="2111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3" y="552451"/>
            <a:ext cx="1156141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041980" y="6474804"/>
            <a:ext cx="834199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152" y="301050"/>
            <a:ext cx="4422638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5820" y="301051"/>
            <a:ext cx="7514983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2152" y="1582265"/>
            <a:ext cx="4422638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571" y="540277"/>
            <a:ext cx="10796513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9571" y="1764295"/>
            <a:ext cx="10796513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72151" y="7008179"/>
            <a:ext cx="3136689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593012" y="7008179"/>
            <a:ext cx="4256934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237557" y="6660951"/>
            <a:ext cx="911062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42688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10" indent="0" algn="l" defTabSz="1042688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10" indent="0" algn="l" defTabSz="1042688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37" indent="-260258" algn="l" defTabSz="1042688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35" algn="just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593" indent="0" algn="l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5.xml"/><Relationship Id="rId2" Type="http://schemas.openxmlformats.org/officeDocument/2006/relationships/customXml" Target="../../customXml/item6.xml"/><Relationship Id="rId1" Type="http://schemas.openxmlformats.org/officeDocument/2006/relationships/customXml" Target="../../customXml/item7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customXml" Target="../../customXml/item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chart" Target="../charts/chart12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438011" y="6638749"/>
            <a:ext cx="518040" cy="45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4395" tIns="67197" rIns="134395" bIns="67197"/>
          <a:lstStyle>
            <a:lvl1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870897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396862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922828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448794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ACA74EE-F3D8-48D6-AC3D-836033D759D8}" type="slidenum">
              <a:rPr lang="ru-RU" altLang="ru-RU" sz="3900">
                <a:solidFill>
                  <a:srgbClr val="FFFFFF"/>
                </a:solidFill>
                <a:latin typeface="Calibri" pitchFamily="34" charset="0"/>
              </a:rPr>
              <a:pPr/>
              <a:t>1</a:t>
            </a:fld>
            <a:endParaRPr lang="ru-RU" altLang="ru-RU" sz="39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05928" y="224370"/>
            <a:ext cx="11655529" cy="1174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015" tIns="60008" rIns="120015" bIns="60008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ctr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поступлений</a:t>
            </a:r>
          </a:p>
          <a:p>
            <a:r>
              <a:rPr lang="ru-RU" alt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консолидированный бюджет, </a:t>
            </a:r>
            <a:r>
              <a:rPr lang="ru-RU" altLang="ru-RU" sz="2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alt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13723360"/>
              </p:ext>
            </p:extLst>
          </p:nvPr>
        </p:nvGraphicFramePr>
        <p:xfrm>
          <a:off x="813792" y="1206759"/>
          <a:ext cx="12174103" cy="5512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727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ru-RU" dirty="0" smtClean="0">
              <a:solidFill>
                <a:prstClr val="white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34806" y="-286274"/>
            <a:ext cx="12521860" cy="922338"/>
          </a:xfrm>
          <a:prstGeom prst="rect">
            <a:avLst/>
          </a:prstGeom>
          <a:extLst/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defTabSz="945718">
              <a:lnSpc>
                <a:spcPct val="120000"/>
              </a:lnSpc>
              <a:spcBef>
                <a:spcPct val="0"/>
              </a:spcBef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ru-RU" dirty="0" smtClean="0"/>
              <a:t>Уровень платежной дисциплины (маркер 3).</a:t>
            </a:r>
            <a:endParaRPr lang="ru-RU" altLang="ru-RU" sz="22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99170912"/>
              </p:ext>
            </p:extLst>
          </p:nvPr>
        </p:nvGraphicFramePr>
        <p:xfrm>
          <a:off x="827862" y="636065"/>
          <a:ext cx="11398821" cy="6165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>
            <a:off x="7194930" y="1344225"/>
            <a:ext cx="2240492" cy="15184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131823" y="6600143"/>
            <a:ext cx="2341314" cy="725881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endParaRPr lang="ru-RU" sz="2600" dirty="0"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endParaRPr lang="ru-RU" sz="2600" dirty="0"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3376" y="6605264"/>
            <a:ext cx="1962671" cy="725881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/>
          </a:bodyPr>
          <a:lstStyle/>
          <a:p>
            <a:pPr algn="ctr" defTabSz="1149969">
              <a:spcBef>
                <a:spcPct val="0"/>
              </a:spcBef>
            </a:pPr>
            <a:endParaRPr lang="ru-RU" sz="2600" dirty="0"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endParaRPr lang="ru-RU" sz="2600" dirty="0"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34303" y="6601742"/>
            <a:ext cx="1962671" cy="725881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dirty="0" smtClean="0"/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565381" y="6601742"/>
            <a:ext cx="1962671" cy="725881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01.04.2018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063951" y="6612625"/>
            <a:ext cx="2109903" cy="725881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 fontScale="92500" lnSpcReduction="10000"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dirty="0" smtClean="0"/>
          </a:p>
          <a:p>
            <a:r>
              <a:rPr lang="ru-RU" dirty="0" smtClean="0"/>
              <a:t>01.04.2019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382923" y="6611985"/>
            <a:ext cx="1962671" cy="725881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20" name="TextBox 1"/>
          <p:cNvSpPr txBox="1"/>
          <p:nvPr/>
        </p:nvSpPr>
        <p:spPr>
          <a:xfrm rot="1982413">
            <a:off x="7789510" y="1129791"/>
            <a:ext cx="2007326" cy="753953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1149969">
              <a:spcBef>
                <a:spcPct val="0"/>
              </a:spcBef>
            </a:pPr>
            <a:endParaRPr lang="ru-RU" sz="2600" b="1" dirty="0">
              <a:solidFill>
                <a:srgbClr val="C00000"/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r>
              <a:rPr lang="ru-RU" sz="5300" b="1" dirty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2400" b="1" dirty="0">
                <a:latin typeface="Arial Narrow" panose="020B0606020202030204" pitchFamily="34" charset="0"/>
                <a:ea typeface="+mj-ea"/>
                <a:cs typeface="+mj-cs"/>
              </a:rPr>
              <a:t>- 12,5 </a:t>
            </a:r>
            <a:r>
              <a:rPr lang="ru-RU" sz="2400" b="1" dirty="0" err="1">
                <a:latin typeface="Arial Narrow" panose="020B0606020202030204" pitchFamily="34" charset="0"/>
                <a:ea typeface="+mj-ea"/>
                <a:cs typeface="+mj-cs"/>
              </a:rPr>
              <a:t>п.п</a:t>
            </a:r>
            <a:r>
              <a:rPr lang="ru-RU" sz="2400" b="1" dirty="0">
                <a:latin typeface="Arial Narrow" panose="020B0606020202030204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43497" y="6605903"/>
            <a:ext cx="2109903" cy="725881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704513">
            <a:off x="7140246" y="4441923"/>
            <a:ext cx="3234043" cy="819001"/>
          </a:xfrm>
          <a:prstGeom prst="rect">
            <a:avLst/>
          </a:prstGeom>
        </p:spPr>
        <p:txBody>
          <a:bodyPr vert="horz" wrap="none" lIns="114997" tIns="57499" rIns="114997" bIns="57499" rtlCol="0" anchor="ctr">
            <a:normAutofit/>
          </a:bodyPr>
          <a:lstStyle/>
          <a:p>
            <a:pPr algn="ctr" defTabSz="1149969">
              <a:spcBef>
                <a:spcPct val="0"/>
              </a:spcBef>
            </a:pPr>
            <a:endParaRPr lang="ru-RU" sz="26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endParaRPr lang="ru-RU" sz="26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 flipH="1">
            <a:off x="12347598" y="6764600"/>
            <a:ext cx="647254" cy="1302125"/>
          </a:xfrm>
          <a:prstGeom prst="rect">
            <a:avLst/>
          </a:prstGeom>
        </p:spPr>
        <p:txBody>
          <a:bodyPr wrap="square" lIns="100813" tIns="50406" rIns="100813" bIns="50406">
            <a:spAutoFit/>
          </a:bodyPr>
          <a:lstStyle/>
          <a:p>
            <a:r>
              <a:rPr lang="ru-RU" sz="2600" dirty="0" smtClean="0">
                <a:solidFill>
                  <a:prstClr val="white"/>
                </a:solidFill>
              </a:rPr>
              <a:t>343434</a:t>
            </a:r>
            <a:endParaRPr lang="ru-RU" sz="2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27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2348555" y="5187701"/>
            <a:ext cx="674794" cy="2373562"/>
            <a:chOff x="6816000" y="3749008"/>
            <a:chExt cx="612000" cy="21528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816000" y="5289808"/>
              <a:ext cx="612000" cy="612000"/>
            </a:xfrm>
            <a:prstGeom prst="rect">
              <a:avLst/>
            </a:prstGeom>
            <a:gradFill>
              <a:gsLst>
                <a:gs pos="0">
                  <a:srgbClr val="E60004"/>
                </a:gs>
                <a:gs pos="100000">
                  <a:srgbClr val="930003"/>
                </a:gs>
              </a:gsLst>
              <a:lin ang="612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816000" y="3749008"/>
              <a:ext cx="612000" cy="1540800"/>
            </a:xfrm>
            <a:prstGeom prst="rect">
              <a:avLst/>
            </a:prstGeom>
            <a:gradFill>
              <a:gsLst>
                <a:gs pos="0">
                  <a:srgbClr val="0074BF"/>
                </a:gs>
                <a:gs pos="100000">
                  <a:srgbClr val="004E9B"/>
                </a:gs>
              </a:gsLst>
              <a:lin ang="612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407" y="3821297"/>
            <a:ext cx="11512990" cy="1733562"/>
          </a:xfrm>
          <a:ln>
            <a:solidFill>
              <a:srgbClr val="004E9B"/>
            </a:solidFill>
          </a:ln>
        </p:spPr>
        <p:txBody>
          <a:bodyPr wrap="square" lIns="39690" tIns="119070" rIns="39690" bIns="119070" anchor="t" anchorCtr="0">
            <a:spAutoFit/>
          </a:bodyPr>
          <a:lstStyle/>
          <a:p>
            <a:pPr marL="0" algn="ctr">
              <a:spcBef>
                <a:spcPts val="0"/>
              </a:spcBef>
              <a:buSzPct val="100000"/>
            </a:pPr>
            <a:r>
              <a:rPr lang="ru-RU" sz="4900" dirty="0">
                <a:solidFill>
                  <a:srgbClr val="004E9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Цель обеспечительных мер – зафиксировать активы</a:t>
            </a:r>
            <a:endParaRPr lang="ru-RU" sz="4900" dirty="0">
              <a:solidFill>
                <a:srgbClr val="1D1E1F"/>
              </a:solidFill>
              <a:latin typeface="Arial" panose="020B0604020202020204" pitchFamily="34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2843" y="465471"/>
            <a:ext cx="11642694" cy="1357351"/>
          </a:xfrm>
          <a:effectLst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ru-RU" sz="4400" dirty="0">
                <a:solidFill>
                  <a:srgbClr val="004E9B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Обеспечительные меры – способ защиты государственных интересов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12348555" y="6886505"/>
            <a:ext cx="674794" cy="674758"/>
          </a:xfrm>
          <a:prstGeom prst="rect">
            <a:avLst/>
          </a:prstGeom>
        </p:spPr>
        <p:txBody>
          <a:bodyPr/>
          <a:lstStyle/>
          <a:p>
            <a:pPr algn="ctr"/>
            <a:fld id="{D57F1E4F-1CFF-5643-939E-217C01CDF565}" type="slidenum">
              <a:rPr lang="en-US" b="1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11</a:t>
            </a:fld>
            <a:endParaRPr lang="en-US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44068"/>
            <a:ext cx="265815" cy="1351981"/>
          </a:xfrm>
          <a:prstGeom prst="rect">
            <a:avLst/>
          </a:prstGeom>
          <a:gradFill>
            <a:gsLst>
              <a:gs pos="0">
                <a:srgbClr val="E40004"/>
              </a:gs>
              <a:gs pos="100000">
                <a:srgbClr val="AD0003"/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13" tIns="50406" rIns="100813" bIns="50406"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5781000" y="2277678"/>
            <a:ext cx="1564147" cy="1730623"/>
            <a:chOff x="589770" y="2818476"/>
            <a:chExt cx="1418593" cy="1569660"/>
          </a:xfrm>
        </p:grpSpPr>
        <p:sp>
          <p:nvSpPr>
            <p:cNvPr id="9" name="Овал 8"/>
            <p:cNvSpPr/>
            <p:nvPr/>
          </p:nvSpPr>
          <p:spPr>
            <a:xfrm>
              <a:off x="589770" y="2894010"/>
              <a:ext cx="1418593" cy="14185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49913" y="2818476"/>
              <a:ext cx="89830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935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2348555" y="5206404"/>
            <a:ext cx="674794" cy="2354859"/>
            <a:chOff x="6816000" y="3765971"/>
            <a:chExt cx="612000" cy="213583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816000" y="5289808"/>
              <a:ext cx="612000" cy="612000"/>
            </a:xfrm>
            <a:prstGeom prst="rect">
              <a:avLst/>
            </a:prstGeom>
            <a:gradFill>
              <a:gsLst>
                <a:gs pos="0">
                  <a:srgbClr val="E60004"/>
                </a:gs>
                <a:gs pos="100000">
                  <a:srgbClr val="930003"/>
                </a:gs>
              </a:gsLst>
              <a:lin ang="612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816000" y="3765971"/>
              <a:ext cx="612000" cy="1540800"/>
            </a:xfrm>
            <a:prstGeom prst="rect">
              <a:avLst/>
            </a:prstGeom>
            <a:gradFill>
              <a:gsLst>
                <a:gs pos="0">
                  <a:srgbClr val="0074BF"/>
                </a:gs>
                <a:gs pos="100000">
                  <a:srgbClr val="004E9B"/>
                </a:gs>
              </a:gsLst>
              <a:lin ang="612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406" y="1636992"/>
            <a:ext cx="5160201" cy="952890"/>
          </a:xfrm>
        </p:spPr>
        <p:txBody>
          <a:bodyPr wrap="square" lIns="0" tIns="0" rIns="0" bIns="0" anchor="t" anchorCtr="0">
            <a:spAutoFit/>
          </a:bodyPr>
          <a:lstStyle/>
          <a:p>
            <a:pPr marL="0">
              <a:lnSpc>
                <a:spcPct val="150000"/>
              </a:lnSpc>
              <a:spcBef>
                <a:spcPts val="1323"/>
              </a:spcBef>
              <a:buSzPct val="100000"/>
            </a:pPr>
            <a:r>
              <a:rPr lang="ru-RU" sz="2200" u="sng" dirty="0" smtClean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Предотвращение Риска  </a:t>
            </a:r>
            <a:r>
              <a:rPr lang="ru-RU" sz="2200" u="sng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неуплаты по проверке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406" y="-104503"/>
            <a:ext cx="10526399" cy="1354217"/>
          </a:xfrm>
          <a:effectLst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ru-RU" sz="4400" dirty="0" smtClean="0">
                <a:solidFill>
                  <a:srgbClr val="004E9B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Проектный подход: </a:t>
            </a:r>
            <a:br>
              <a:rPr lang="ru-RU" sz="4400" dirty="0" smtClean="0">
                <a:solidFill>
                  <a:srgbClr val="004E9B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</a:br>
            <a:r>
              <a:rPr lang="ru-RU" sz="4400" dirty="0" smtClean="0">
                <a:solidFill>
                  <a:srgbClr val="004E9B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индивидуальная работа с должниками</a:t>
            </a:r>
            <a:endParaRPr lang="ru-RU" sz="4400" dirty="0">
              <a:solidFill>
                <a:srgbClr val="004E9B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12348555" y="6886505"/>
            <a:ext cx="674794" cy="674758"/>
          </a:xfrm>
          <a:prstGeom prst="rect">
            <a:avLst/>
          </a:prstGeom>
        </p:spPr>
        <p:txBody>
          <a:bodyPr/>
          <a:lstStyle/>
          <a:p>
            <a:pPr algn="ctr"/>
            <a:fld id="{D57F1E4F-1CFF-5643-939E-217C01CDF565}" type="slidenum">
              <a:rPr lang="en-US" b="1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12</a:t>
            </a:fld>
            <a:endParaRPr lang="en-US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44068"/>
            <a:ext cx="265815" cy="955064"/>
          </a:xfrm>
          <a:prstGeom prst="rect">
            <a:avLst/>
          </a:prstGeom>
          <a:gradFill>
            <a:gsLst>
              <a:gs pos="0">
                <a:srgbClr val="E40004"/>
              </a:gs>
              <a:gs pos="100000">
                <a:srgbClr val="AD0003"/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13" tIns="50406" rIns="100813" bIns="50406" rtlCol="0" anchor="ctr"/>
          <a:lstStyle/>
          <a:p>
            <a:pPr algn="ctr"/>
            <a:endParaRPr lang="ru-RU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104355" y="2624315"/>
            <a:ext cx="4617120" cy="109945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ЗАПРЕТ на распоряжение имуществом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(п.10 ст.101 НК РФ)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595406" y="2420178"/>
            <a:ext cx="1190813" cy="1374319"/>
            <a:chOff x="540000" y="2195080"/>
            <a:chExt cx="1080000" cy="1246495"/>
          </a:xfrm>
        </p:grpSpPr>
        <p:sp>
          <p:nvSpPr>
            <p:cNvPr id="13" name="Овал 12"/>
            <p:cNvSpPr/>
            <p:nvPr>
              <p:custDataLst>
                <p:custData r:id="rId4"/>
              </p:custDataLst>
            </p:nvPr>
          </p:nvSpPr>
          <p:spPr>
            <a:xfrm>
              <a:off x="540000" y="2349000"/>
              <a:ext cx="1080000" cy="1080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01600" dist="38100" dir="5400000" sx="102000" sy="102000" algn="t" rotWithShape="0">
                <a:srgbClr val="FFFF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extrusionH="82550" prstMaterial="plastic">
              <a:bevelT w="203200" h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бъект 2"/>
            <p:cNvSpPr txBox="1">
              <a:spLocks/>
            </p:cNvSpPr>
            <p:nvPr/>
          </p:nvSpPr>
          <p:spPr>
            <a:xfrm>
              <a:off x="682466" y="2195080"/>
              <a:ext cx="795068" cy="124649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2857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8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2001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5430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002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ru-RU" sz="6000" b="1" dirty="0">
                  <a:solidFill>
                    <a:srgbClr val="1D1E1F"/>
                  </a:solidFill>
                  <a:latin typeface="Times New Roman" panose="02020603050405020304" pitchFamily="18" charset="0"/>
                  <a:ea typeface="Roboto Light" panose="02000000000000000000" pitchFamily="2" charset="0"/>
                  <a:cs typeface="Times New Roman" panose="02020603050405020304" pitchFamily="18" charset="0"/>
                </a:rPr>
                <a:t>!</a:t>
              </a:r>
            </a:p>
          </p:txBody>
        </p:sp>
      </p:grpSp>
      <p:sp>
        <p:nvSpPr>
          <p:cNvPr id="28" name="Объект 2"/>
          <p:cNvSpPr txBox="1">
            <a:spLocks/>
          </p:cNvSpPr>
          <p:nvPr/>
        </p:nvSpPr>
        <p:spPr>
          <a:xfrm>
            <a:off x="6985202" y="1796048"/>
            <a:ext cx="5160201" cy="71558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1323"/>
              </a:spcBef>
              <a:buSzPct val="100000"/>
              <a:buNone/>
            </a:pPr>
            <a:r>
              <a:rPr lang="ru-RU" sz="3100" u="sng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Факт сокрытия имущества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8494151" y="2835597"/>
            <a:ext cx="4617120" cy="73866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ВОЗБУЖДЕНИЕ  уголовного дела</a:t>
            </a:r>
            <a:br>
              <a:rPr lang="ru-RU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(СТ. 199,2 УК РФ)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6985202" y="2420179"/>
            <a:ext cx="1190813" cy="1374319"/>
            <a:chOff x="540000" y="2195081"/>
            <a:chExt cx="1080000" cy="1246495"/>
          </a:xfrm>
        </p:grpSpPr>
        <p:sp>
          <p:nvSpPr>
            <p:cNvPr id="31" name="Овал 30"/>
            <p:cNvSpPr/>
            <p:nvPr>
              <p:custDataLst>
                <p:custData r:id="rId3"/>
              </p:custDataLst>
            </p:nvPr>
          </p:nvSpPr>
          <p:spPr>
            <a:xfrm>
              <a:off x="540000" y="2349000"/>
              <a:ext cx="1080000" cy="1080000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ffectLst>
              <a:outerShdw blurRad="165100" dist="38100" dir="5400000" sx="102000" sy="102000" algn="t" rotWithShape="0">
                <a:srgbClr val="FF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extrusionH="82550" prstMaterial="plastic">
              <a:bevelT w="203200" h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бъект 2"/>
            <p:cNvSpPr txBox="1">
              <a:spLocks/>
            </p:cNvSpPr>
            <p:nvPr/>
          </p:nvSpPr>
          <p:spPr>
            <a:xfrm>
              <a:off x="682466" y="2195081"/>
              <a:ext cx="795068" cy="124649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2857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8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2001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5430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002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ru-RU" sz="6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Roboto Light" panose="02000000000000000000" pitchFamily="2" charset="0"/>
                  <a:cs typeface="Times New Roman" panose="02020603050405020304" pitchFamily="18" charset="0"/>
                </a:rPr>
                <a:t>!</a:t>
              </a:r>
            </a:p>
          </p:txBody>
        </p:sp>
      </p:grpSp>
      <p:sp>
        <p:nvSpPr>
          <p:cNvPr id="38" name="Объект 2"/>
          <p:cNvSpPr txBox="1">
            <a:spLocks/>
          </p:cNvSpPr>
          <p:nvPr/>
        </p:nvSpPr>
        <p:spPr>
          <a:xfrm>
            <a:off x="595406" y="4574465"/>
            <a:ext cx="5160201" cy="71558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1323"/>
              </a:spcBef>
              <a:buSzPct val="100000"/>
              <a:buNone/>
            </a:pPr>
            <a:r>
              <a:rPr lang="ru-RU" sz="3100" u="sng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Риск сокрытия имущества </a:t>
            </a:r>
          </a:p>
        </p:txBody>
      </p:sp>
      <p:sp>
        <p:nvSpPr>
          <p:cNvPr id="39" name="Объект 2"/>
          <p:cNvSpPr txBox="1">
            <a:spLocks/>
          </p:cNvSpPr>
          <p:nvPr/>
        </p:nvSpPr>
        <p:spPr>
          <a:xfrm>
            <a:off x="2104355" y="5626210"/>
            <a:ext cx="4617120" cy="7329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Арест имущества</a:t>
            </a:r>
            <a:br>
              <a:rPr lang="ru-RU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(СТ. 77 НК РФ)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595406" y="5236711"/>
            <a:ext cx="1190813" cy="1374319"/>
            <a:chOff x="540000" y="2182505"/>
            <a:chExt cx="1080000" cy="1246495"/>
          </a:xfrm>
        </p:grpSpPr>
        <p:sp>
          <p:nvSpPr>
            <p:cNvPr id="44" name="Овал 43"/>
            <p:cNvSpPr/>
            <p:nvPr>
              <p:custDataLst>
                <p:custData r:id="rId2"/>
              </p:custDataLst>
            </p:nvPr>
          </p:nvSpPr>
          <p:spPr>
            <a:xfrm>
              <a:off x="540000" y="2349000"/>
              <a:ext cx="1080000" cy="1080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01600" dist="38100" dir="5400000" sx="102000" sy="102000" algn="t" rotWithShape="0">
                <a:srgbClr val="FFFF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extrusionH="82550" prstMaterial="plastic">
              <a:bevelT w="203200" h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бъект 2"/>
            <p:cNvSpPr txBox="1">
              <a:spLocks/>
            </p:cNvSpPr>
            <p:nvPr/>
          </p:nvSpPr>
          <p:spPr>
            <a:xfrm>
              <a:off x="682466" y="2182505"/>
              <a:ext cx="795068" cy="124649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2857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8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2001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5430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002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ru-RU" sz="6000" b="1" dirty="0">
                  <a:solidFill>
                    <a:srgbClr val="1D1E1F"/>
                  </a:solidFill>
                  <a:latin typeface="Times New Roman" panose="02020603050405020304" pitchFamily="18" charset="0"/>
                  <a:ea typeface="Roboto Light" panose="02000000000000000000" pitchFamily="2" charset="0"/>
                  <a:cs typeface="Times New Roman" panose="02020603050405020304" pitchFamily="18" charset="0"/>
                </a:rPr>
                <a:t>!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027900" y="4574465"/>
            <a:ext cx="1190813" cy="1374319"/>
            <a:chOff x="540000" y="2195081"/>
            <a:chExt cx="1080000" cy="1246495"/>
          </a:xfrm>
        </p:grpSpPr>
        <p:sp>
          <p:nvSpPr>
            <p:cNvPr id="24" name="Овал 23"/>
            <p:cNvSpPr/>
            <p:nvPr>
              <p:custDataLst>
                <p:custData r:id="rId1"/>
              </p:custDataLst>
            </p:nvPr>
          </p:nvSpPr>
          <p:spPr>
            <a:xfrm>
              <a:off x="540000" y="2349000"/>
              <a:ext cx="1080000" cy="1080000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ffectLst>
              <a:outerShdw blurRad="165100" dist="38100" dir="5400000" sx="102000" sy="102000" algn="t" rotWithShape="0">
                <a:srgbClr val="FF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extrusionH="82550" prstMaterial="plastic">
              <a:bevelT w="203200" h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бъект 2"/>
            <p:cNvSpPr txBox="1">
              <a:spLocks/>
            </p:cNvSpPr>
            <p:nvPr/>
          </p:nvSpPr>
          <p:spPr>
            <a:xfrm>
              <a:off x="682466" y="2195081"/>
              <a:ext cx="795068" cy="124649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2857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8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2001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5430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002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 kern="1200" cap="none">
                  <a:solidFill>
                    <a:schemeClr val="bg2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ru-RU" sz="6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Roboto Light" panose="02000000000000000000" pitchFamily="2" charset="0"/>
                  <a:cs typeface="Times New Roman" panose="02020603050405020304" pitchFamily="18" charset="0"/>
                </a:rPr>
                <a:t>!</a:t>
              </a:r>
            </a:p>
          </p:txBody>
        </p:sp>
      </p:grpSp>
      <p:sp>
        <p:nvSpPr>
          <p:cNvPr id="26" name="Объект 2"/>
          <p:cNvSpPr txBox="1">
            <a:spLocks/>
          </p:cNvSpPr>
          <p:nvPr/>
        </p:nvSpPr>
        <p:spPr>
          <a:xfrm>
            <a:off x="8494151" y="4932255"/>
            <a:ext cx="4617120" cy="147732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 smtClean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ОБРАЩЕНИЕ взыскания на дебиторскую задолженность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 smtClean="0">
                <a:solidFill>
                  <a:srgbClr val="1D1E1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(СТ. 75, 76 Закона об исполнительном производстве)</a:t>
            </a:r>
            <a:endParaRPr lang="ru-RU" dirty="0">
              <a:solidFill>
                <a:srgbClr val="1D1E1F"/>
              </a:solidFill>
              <a:latin typeface="Arial" panose="020B0604020202020204" pitchFamily="34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11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2348555" y="5187701"/>
            <a:ext cx="674794" cy="2373562"/>
            <a:chOff x="6816000" y="3749008"/>
            <a:chExt cx="612000" cy="21528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816000" y="5289808"/>
              <a:ext cx="612000" cy="612000"/>
            </a:xfrm>
            <a:prstGeom prst="rect">
              <a:avLst/>
            </a:prstGeom>
            <a:gradFill>
              <a:gsLst>
                <a:gs pos="0">
                  <a:srgbClr val="E60004"/>
                </a:gs>
                <a:gs pos="100000">
                  <a:srgbClr val="930003"/>
                </a:gs>
              </a:gsLst>
              <a:lin ang="612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816000" y="3749008"/>
              <a:ext cx="612000" cy="1540800"/>
            </a:xfrm>
            <a:prstGeom prst="rect">
              <a:avLst/>
            </a:prstGeom>
            <a:gradFill>
              <a:gsLst>
                <a:gs pos="0">
                  <a:srgbClr val="0074BF"/>
                </a:gs>
                <a:gs pos="100000">
                  <a:srgbClr val="004E9B"/>
                </a:gs>
              </a:gsLst>
              <a:lin ang="612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874" y="939643"/>
            <a:ext cx="10560787" cy="861774"/>
          </a:xfr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ru-RU" sz="2800" dirty="0">
                <a:solidFill>
                  <a:srgbClr val="00B050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Результаты работы </a:t>
            </a:r>
            <a:r>
              <a:rPr lang="ru-RU" sz="2800" dirty="0" smtClean="0">
                <a:solidFill>
                  <a:srgbClr val="00B050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по </a:t>
            </a:r>
            <a:r>
              <a:rPr lang="ru-RU" sz="2800" dirty="0">
                <a:solidFill>
                  <a:srgbClr val="00B050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аресту имущества должника </a:t>
            </a:r>
            <a:r>
              <a:rPr lang="ru-RU" sz="2800" dirty="0" smtClean="0">
                <a:solidFill>
                  <a:srgbClr val="00B050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по статье </a:t>
            </a:r>
            <a:r>
              <a:rPr lang="ru-RU" sz="2800" dirty="0">
                <a:solidFill>
                  <a:srgbClr val="00B050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77 НК </a:t>
            </a:r>
            <a:r>
              <a:rPr lang="ru-RU" sz="2800" dirty="0" smtClean="0">
                <a:solidFill>
                  <a:srgbClr val="00B050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РФ (Маркер 4) </a:t>
            </a:r>
            <a:endParaRPr lang="ru-RU" sz="2800" dirty="0">
              <a:solidFill>
                <a:srgbClr val="00B050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12348555" y="6886505"/>
            <a:ext cx="674794" cy="674758"/>
          </a:xfrm>
          <a:prstGeom prst="rect">
            <a:avLst/>
          </a:prstGeom>
        </p:spPr>
        <p:txBody>
          <a:bodyPr/>
          <a:lstStyle/>
          <a:p>
            <a:pPr algn="ctr"/>
            <a:fld id="{D57F1E4F-1CFF-5643-939E-217C01CDF565}" type="slidenum">
              <a:rPr lang="en-US" b="1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13</a:t>
            </a:fld>
            <a:endParaRPr lang="en-US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44068"/>
            <a:ext cx="265815" cy="1351981"/>
          </a:xfrm>
          <a:prstGeom prst="rect">
            <a:avLst/>
          </a:prstGeom>
          <a:gradFill>
            <a:gsLst>
              <a:gs pos="0">
                <a:srgbClr val="E40004"/>
              </a:gs>
              <a:gs pos="100000">
                <a:srgbClr val="AD0003"/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13" tIns="50406" rIns="100813" bIns="50406" rtlCol="0" anchor="ctr"/>
          <a:lstStyle/>
          <a:p>
            <a:pPr algn="ctr"/>
            <a:endParaRPr lang="ru-RU"/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191750909"/>
              </p:ext>
            </p:extLst>
          </p:nvPr>
        </p:nvGraphicFramePr>
        <p:xfrm>
          <a:off x="7369547" y="1908423"/>
          <a:ext cx="4608511" cy="5184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587829187"/>
              </p:ext>
            </p:extLst>
          </p:nvPr>
        </p:nvGraphicFramePr>
        <p:xfrm>
          <a:off x="1320875" y="1929531"/>
          <a:ext cx="4518177" cy="5248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842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123444" y="432072"/>
            <a:ext cx="11717374" cy="97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2" tIns="52150" rIns="104302" bIns="52150" anchor="ctr"/>
          <a:lstStyle>
            <a:lvl1pPr eaLnBrk="0" hangingPunct="0">
              <a:spcBef>
                <a:spcPct val="20000"/>
              </a:spcBef>
              <a:buFont typeface="+mj-lt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712788" indent="-2603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algn="ctr" defTabSz="1042654">
              <a:spcBef>
                <a:spcPct val="0"/>
              </a:spcBef>
            </a:pPr>
            <a:r>
              <a:rPr lang="ru-RU" altLang="ru-RU" sz="2200" b="1" dirty="0">
                <a:solidFill>
                  <a:schemeClr val="tx2"/>
                </a:solidFill>
                <a:latin typeface="Arial Narrow" pitchFamily="34" charset="0"/>
              </a:rPr>
              <a:t>ЗНАЧЕНИЯ ПОКАЗАТЕЛЯ ПО КОНТРОЛЬНОЙ РАБОТЕ </a:t>
            </a:r>
          </a:p>
          <a:p>
            <a:pPr algn="ctr" defTabSz="1042654">
              <a:spcBef>
                <a:spcPct val="0"/>
              </a:spcBef>
            </a:pPr>
            <a:r>
              <a:rPr lang="ru-RU" altLang="ru-RU" sz="2200" b="1" dirty="0">
                <a:solidFill>
                  <a:schemeClr val="tx2"/>
                </a:solidFill>
                <a:latin typeface="Arial Narrow" pitchFamily="34" charset="0"/>
              </a:rPr>
              <a:t>В ЧАСТИ ПОСТУПЛЕНИЙ ОТ ЗАДОЛЖЕННОСТИ</a:t>
            </a:r>
            <a:r>
              <a:rPr lang="ru-RU" altLang="ru-RU" sz="2200" b="1" dirty="0">
                <a:solidFill>
                  <a:srgbClr val="0072CE"/>
                </a:solidFill>
                <a:latin typeface="Arial Narrow" pitchFamily="34" charset="0"/>
              </a:rPr>
              <a:t/>
            </a:r>
            <a:br>
              <a:rPr lang="ru-RU" altLang="ru-RU" sz="2200" b="1" dirty="0">
                <a:solidFill>
                  <a:srgbClr val="0072CE"/>
                </a:solidFill>
                <a:latin typeface="Arial Narrow" pitchFamily="34" charset="0"/>
              </a:rPr>
            </a:br>
            <a:endParaRPr lang="ru-RU" altLang="ru-RU" sz="2600" b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84286133"/>
              </p:ext>
            </p:extLst>
          </p:nvPr>
        </p:nvGraphicFramePr>
        <p:xfrm>
          <a:off x="912200" y="775171"/>
          <a:ext cx="4356956" cy="5395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20875" y="3007976"/>
            <a:ext cx="1211683" cy="700648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/>
          </a:bodyPr>
          <a:lstStyle/>
          <a:p>
            <a:pPr defTabSz="1149969">
              <a:spcBef>
                <a:spcPct val="0"/>
              </a:spcBef>
            </a:pPr>
            <a:r>
              <a:rPr lang="ru-RU" sz="26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27,8%</a:t>
            </a:r>
            <a:endParaRPr lang="ru-RU" sz="2600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6469" y="5693753"/>
            <a:ext cx="2634818" cy="954399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/>
          </a:bodyPr>
          <a:lstStyle/>
          <a:p>
            <a:pPr algn="ctr" defTabSz="1149969">
              <a:spcBef>
                <a:spcPct val="0"/>
              </a:spcBef>
            </a:pPr>
            <a:endParaRPr lang="ru-RU" sz="2600" b="1" dirty="0">
              <a:solidFill>
                <a:schemeClr val="tx2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545155838"/>
              </p:ext>
            </p:extLst>
          </p:nvPr>
        </p:nvGraphicFramePr>
        <p:xfrm>
          <a:off x="4121820" y="1059182"/>
          <a:ext cx="4015861" cy="5298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129187" y="3131846"/>
            <a:ext cx="1080120" cy="781698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r>
              <a:rPr lang="ru-RU" sz="26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46,6%</a:t>
            </a:r>
            <a:endParaRPr lang="ru-RU" sz="2600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634353231"/>
              </p:ext>
            </p:extLst>
          </p:nvPr>
        </p:nvGraphicFramePr>
        <p:xfrm>
          <a:off x="9745811" y="1600319"/>
          <a:ext cx="2720599" cy="4517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688437993"/>
              </p:ext>
            </p:extLst>
          </p:nvPr>
        </p:nvGraphicFramePr>
        <p:xfrm>
          <a:off x="6773294" y="1230974"/>
          <a:ext cx="2973141" cy="5365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Прямоугольник 29"/>
          <p:cNvSpPr/>
          <p:nvPr/>
        </p:nvSpPr>
        <p:spPr>
          <a:xfrm rot="10800000" flipH="1" flipV="1">
            <a:off x="7443412" y="2611418"/>
            <a:ext cx="1798343" cy="1302125"/>
          </a:xfrm>
          <a:prstGeom prst="rect">
            <a:avLst/>
          </a:prstGeom>
        </p:spPr>
        <p:txBody>
          <a:bodyPr wrap="square" lIns="100813" tIns="50406" rIns="100813" bIns="50406">
            <a:spAutoFit/>
          </a:bodyPr>
          <a:lstStyle/>
          <a:p>
            <a:pPr defTabSz="1149969">
              <a:spcBef>
                <a:spcPct val="0"/>
              </a:spcBef>
            </a:pPr>
            <a:endParaRPr lang="ru-RU" sz="26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defTabSz="1149969">
              <a:spcBef>
                <a:spcPct val="0"/>
              </a:spcBef>
            </a:pPr>
            <a:endParaRPr lang="ru-RU" sz="2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defTabSz="1149969">
              <a:spcBef>
                <a:spcPct val="0"/>
              </a:spcBef>
            </a:pPr>
            <a:r>
              <a:rPr lang="ru-RU" sz="2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178,2%</a:t>
            </a:r>
            <a:endParaRPr lang="ru-RU" sz="2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24400" y="5508824"/>
            <a:ext cx="2556561" cy="8640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13" tIns="50406" rIns="100813" bIns="50406" rtlCol="0" anchor="ctr"/>
          <a:lstStyle/>
          <a:p>
            <a:pPr algn="ctr"/>
            <a:r>
              <a:rPr lang="ru-RU" sz="1800" dirty="0" smtClean="0"/>
              <a:t>Поступило по результатам контрольной работы</a:t>
            </a:r>
            <a:endParaRPr lang="ru-RU" sz="18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243082190"/>
              </p:ext>
            </p:extLst>
          </p:nvPr>
        </p:nvGraphicFramePr>
        <p:xfrm>
          <a:off x="10033843" y="1147232"/>
          <a:ext cx="2973141" cy="5365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809707" y="5693753"/>
            <a:ext cx="3312368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Плановое задание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на 2019 год – 100%</a:t>
            </a:r>
          </a:p>
        </p:txBody>
      </p:sp>
    </p:spTree>
    <p:extLst>
      <p:ext uri="{BB962C8B-B14F-4D97-AF65-F5344CB8AC3E}">
        <p14:creationId xmlns:p14="http://schemas.microsoft.com/office/powerpoint/2010/main" val="274657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60349" y="161307"/>
            <a:ext cx="12394400" cy="869702"/>
          </a:xfrm>
          <a:prstGeom prst="rect">
            <a:avLst/>
          </a:prstGeom>
        </p:spPr>
        <p:txBody>
          <a:bodyPr vert="horz" lIns="114869" tIns="57431" rIns="114869" bIns="57431" rtlCol="0" anchor="ctr">
            <a:normAutofit fontScale="97500"/>
          </a:bodyPr>
          <a:lstStyle>
            <a:lvl1pPr algn="l" defTabSz="945718" rtl="0" eaLnBrk="1" latinLnBrk="0" hangingPunct="1">
              <a:lnSpc>
                <a:spcPts val="4715"/>
              </a:lnSpc>
              <a:spcBef>
                <a:spcPct val="0"/>
              </a:spcBef>
              <a:buNone/>
              <a:defRPr sz="3809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200" dirty="0">
                <a:solidFill>
                  <a:schemeClr val="tx2"/>
                </a:solidFill>
                <a:latin typeface="Arial Narrow" panose="020B0606020202030204" pitchFamily="34" charset="0"/>
              </a:rPr>
              <a:t>РАБОТА по ст.199.2 УК РФ.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12237558" y="6660951"/>
            <a:ext cx="911062" cy="696626"/>
          </a:xfrm>
          <a:prstGeom prst="rect">
            <a:avLst/>
          </a:prstGeom>
        </p:spPr>
        <p:txBody>
          <a:bodyPr vert="horz" lIns="114957" tIns="57479" rIns="114957" bIns="57479" rtlCol="0" anchor="ctr">
            <a:normAutofit/>
          </a:bodyPr>
          <a:lstStyle>
            <a:defPPr>
              <a:defRPr lang="ru-RU"/>
            </a:defPPr>
            <a:lvl1pPr marL="0" algn="ctr" defTabSz="914400" rtl="0" eaLnBrk="1" latinLnBrk="0" hangingPunct="1">
              <a:lnSpc>
                <a:spcPts val="2177"/>
              </a:lnSpc>
              <a:defRPr sz="244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94173684"/>
              </p:ext>
            </p:extLst>
          </p:nvPr>
        </p:nvGraphicFramePr>
        <p:xfrm>
          <a:off x="2760511" y="1357668"/>
          <a:ext cx="9477048" cy="5783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136905" y="803174"/>
            <a:ext cx="1989557" cy="860304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/>
          </a:bodyPr>
          <a:lstStyle/>
          <a:p>
            <a:pPr defTabSz="1149969">
              <a:spcBef>
                <a:spcPct val="0"/>
              </a:spcBef>
            </a:pPr>
            <a:endParaRPr lang="ru-RU" sz="3100" b="1" dirty="0">
              <a:solidFill>
                <a:schemeClr val="accent2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0359" y="1357666"/>
            <a:ext cx="578047" cy="5487921"/>
          </a:xfrm>
          <a:prstGeom prst="rect">
            <a:avLst/>
          </a:prstGeom>
        </p:spPr>
        <p:txBody>
          <a:bodyPr vert="vert270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r>
              <a:rPr lang="ru-RU" sz="2600" b="1" dirty="0">
                <a:solidFill>
                  <a:schemeClr val="tx2"/>
                </a:solidFill>
                <a:latin typeface="Arial Narrow" panose="020B0606020202030204" pitchFamily="34" charset="0"/>
                <a:ea typeface="+mj-ea"/>
                <a:cs typeface="+mj-cs"/>
              </a:rPr>
              <a:t>Направлено материалов для возбуждения уголовного дела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83802" y="4476268"/>
            <a:ext cx="578047" cy="2755660"/>
          </a:xfrm>
          <a:prstGeom prst="rect">
            <a:avLst/>
          </a:prstGeom>
        </p:spPr>
        <p:txBody>
          <a:bodyPr vert="vert270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endParaRPr lang="ru-RU" sz="2600" b="1" dirty="0">
              <a:solidFill>
                <a:schemeClr val="tx2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1213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237395" y="146383"/>
            <a:ext cx="11561416" cy="1219200"/>
          </a:xfrm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>
                <a:solidFill>
                  <a:srgbClr val="1F497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ДИНАМИКА ПО ВЗЫСКАНИЮ В СООТВЕТСТВИИ СО СТ. 47 НК РФ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12198668" y="6671033"/>
            <a:ext cx="911062" cy="696626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305992"/>
              </p:ext>
            </p:extLst>
          </p:nvPr>
        </p:nvGraphicFramePr>
        <p:xfrm>
          <a:off x="242360" y="1266682"/>
          <a:ext cx="10692963" cy="6294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530313" y="1266682"/>
            <a:ext cx="2268498" cy="530615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r>
              <a:rPr lang="ru-RU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млн. </a:t>
            </a:r>
            <a:r>
              <a:rPr lang="ru-RU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руб.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9016112" y="4699378"/>
            <a:ext cx="836004" cy="795948"/>
          </a:xfrm>
          <a:prstGeom prst="rect">
            <a:avLst/>
          </a:prstGeom>
        </p:spPr>
        <p:txBody>
          <a:bodyPr vert="horz" wrap="none" lIns="114997" tIns="57499" rIns="114997" bIns="57499" rtlCol="0" anchor="ctr">
            <a:normAutofit/>
            <a:scene3d>
              <a:camera prst="orthographicFront">
                <a:rot lat="0" lon="600000" rev="0"/>
              </a:camera>
              <a:lightRig rig="threePt" dir="t"/>
            </a:scene3d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149969">
              <a:spcBef>
                <a:spcPct val="0"/>
              </a:spcBef>
            </a:pPr>
            <a:endParaRPr lang="ru-RU" sz="2800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8991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32216" y="948278"/>
            <a:ext cx="12020454" cy="1061365"/>
          </a:xfrm>
          <a:prstGeom prst="rect">
            <a:avLst/>
          </a:prstGeom>
        </p:spPr>
        <p:txBody>
          <a:bodyPr vert="horz" wrap="square" lIns="104302" tIns="52150" rIns="104302" bIns="52150" rtlCol="0" anchor="ctr">
            <a:noAutofit/>
          </a:bodyPr>
          <a:lstStyle/>
          <a:p>
            <a:pPr defTabSz="1043022">
              <a:spcBef>
                <a:spcPct val="0"/>
              </a:spcBef>
            </a:pPr>
            <a:endParaRPr lang="ru-RU" sz="25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764962" y="2875935"/>
            <a:ext cx="0" cy="39319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87349" y="2905217"/>
            <a:ext cx="4108773" cy="493984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r>
              <a:rPr lang="ru-RU" sz="35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КАССОВЫЙ РАЗРЫВ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84316" y="2875935"/>
            <a:ext cx="4108773" cy="493984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r>
              <a:rPr lang="ru-RU" sz="35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УКЛОНИСТ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34782" y="3956140"/>
            <a:ext cx="4423165" cy="2005497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 fontScale="92500" lnSpcReduction="20000"/>
          </a:bodyPr>
          <a:lstStyle/>
          <a:p>
            <a:pPr defTabSz="1149969">
              <a:spcBef>
                <a:spcPct val="0"/>
              </a:spcBef>
            </a:pPr>
            <a:r>
              <a:rPr lang="ru-RU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Отлагательное обращение к </a:t>
            </a:r>
            <a:r>
              <a:rPr lang="ru-RU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банкам и приставам </a:t>
            </a:r>
            <a:r>
              <a:rPr lang="ru-RU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 отношении добросовестных </a:t>
            </a:r>
            <a:r>
              <a:rPr lang="ru-RU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налогоплательщиков </a:t>
            </a:r>
            <a:r>
              <a:rPr lang="ru-RU" sz="3100" dirty="0" smtClean="0">
                <a:solidFill>
                  <a:srgbClr val="FF0000"/>
                </a:solidFill>
                <a:latin typeface="Arial Narrow" panose="020B0606020202030204" pitchFamily="34" charset="0"/>
                <a:ea typeface="+mj-ea"/>
                <a:cs typeface="+mj-cs"/>
              </a:rPr>
              <a:t>(предоставление отсрочки) </a:t>
            </a:r>
            <a:endParaRPr lang="ru-RU" sz="3100" dirty="0">
              <a:solidFill>
                <a:srgbClr val="FF0000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4808" y="3399201"/>
            <a:ext cx="4251534" cy="2669462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r>
              <a:rPr lang="ru-RU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Оперативное принятие максимально полного комплекса мер взыскания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204" y="2254920"/>
            <a:ext cx="1701311" cy="170122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9222" y1="39000" x2="44889" y2="4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" y="3366679"/>
            <a:ext cx="1958899" cy="174115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137" y="2315470"/>
            <a:ext cx="2406066" cy="253121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73864" y="-131062"/>
            <a:ext cx="10072130" cy="645228"/>
          </a:xfrm>
          <a:prstGeom prst="rect">
            <a:avLst/>
          </a:prstGeom>
          <a:noFill/>
        </p:spPr>
        <p:txBody>
          <a:bodyPr vert="horz" wrap="square" lIns="114997" tIns="57499" rIns="114997" bIns="57499" rtlCol="0" anchor="ctr">
            <a:normAutofit lnSpcReduction="10000"/>
          </a:bodyPr>
          <a:lstStyle/>
          <a:p>
            <a:pPr defTabSz="1149969">
              <a:spcBef>
                <a:spcPct val="0"/>
              </a:spcBef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ПРИМЕНЕНИЕ ПРОЦЕССНОГО ПОДХОДА (</a:t>
            </a:r>
            <a:r>
              <a:rPr lang="ru-RU" sz="3600" b="1" u="sng" dirty="0">
                <a:solidFill>
                  <a:srgbClr val="336600"/>
                </a:solidFill>
                <a:latin typeface="Arial Narrow" panose="020B0606020202030204" pitchFamily="34" charset="0"/>
                <a:ea typeface="+mj-ea"/>
                <a:cs typeface="+mj-cs"/>
              </a:rPr>
              <a:t>зеленая зона долга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9883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12237558" y="6660951"/>
            <a:ext cx="911062" cy="696626"/>
          </a:xfrm>
          <a:prstGeom prst="rect">
            <a:avLst/>
          </a:prstGeom>
        </p:spPr>
        <p:txBody>
          <a:bodyPr vert="horz" lIns="114957" tIns="57479" rIns="114957" bIns="57479" rtlCol="0" anchor="ctr">
            <a:normAutofit/>
          </a:bodyPr>
          <a:lstStyle>
            <a:defPPr>
              <a:defRPr lang="ru-RU"/>
            </a:defPPr>
            <a:lvl1pPr marL="0" algn="ctr" defTabSz="914400" rtl="0" eaLnBrk="1" latinLnBrk="0" hangingPunct="1">
              <a:lnSpc>
                <a:spcPts val="2177"/>
              </a:lnSpc>
              <a:defRPr sz="244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7627" y="7172699"/>
            <a:ext cx="4705033" cy="199533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 fontScale="25000" lnSpcReduction="20000"/>
          </a:bodyPr>
          <a:lstStyle/>
          <a:p>
            <a:pPr defTabSz="1149969">
              <a:spcBef>
                <a:spcPct val="0"/>
              </a:spcBef>
            </a:pPr>
            <a:endParaRPr lang="ru-RU" sz="5300" b="1" dirty="0">
              <a:solidFill>
                <a:srgbClr val="005AA9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78358935"/>
              </p:ext>
            </p:extLst>
          </p:nvPr>
        </p:nvGraphicFramePr>
        <p:xfrm>
          <a:off x="1537849" y="764580"/>
          <a:ext cx="10535289" cy="6507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227422" y="-113611"/>
            <a:ext cx="12352059" cy="1199330"/>
          </a:xfrm>
          <a:prstGeom prst="rect">
            <a:avLst/>
          </a:prstGeom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945718" rtl="0" eaLnBrk="1" latinLnBrk="0" hangingPunct="1">
              <a:lnSpc>
                <a:spcPts val="4715"/>
              </a:lnSpc>
              <a:spcBef>
                <a:spcPct val="0"/>
              </a:spcBef>
              <a:buNone/>
              <a:defRPr sz="3809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07948"/>
            <a:r>
              <a:rPr lang="ru-RU" altLang="ru-RU" sz="2200" cap="all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>Механизм взаимодействия между налогоплательщиком и налоговым органом</a:t>
            </a:r>
          </a:p>
        </p:txBody>
      </p:sp>
    </p:spTree>
    <p:extLst>
      <p:ext uri="{BB962C8B-B14F-4D97-AF65-F5344CB8AC3E}">
        <p14:creationId xmlns:p14="http://schemas.microsoft.com/office/powerpoint/2010/main" val="379123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209391" y="777130"/>
            <a:ext cx="10762430" cy="1386232"/>
          </a:xfrm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ДЛЯ ПОЛУЧЕНИЯ ОТСРОЧКИ/РАССРОЧКИ НАЛОГОПЛАТЕЛЬЩИКУ НЕОБХОДИМО СООТВЕТСТВОВАТЬ </a:t>
            </a:r>
            <a:r>
              <a:rPr lang="ru-RU" sz="4000" u="sng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ВСЕГО 3 ТРЕБОВАНИЯМ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: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209391" y="2163361"/>
            <a:ext cx="10762430" cy="4932764"/>
          </a:xfrm>
        </p:spPr>
        <p:txBody>
          <a:bodyPr>
            <a:normAutofit lnSpcReduction="10000"/>
          </a:bodyPr>
          <a:lstStyle/>
          <a:p>
            <a:pPr marL="504063" indent="-504063" algn="just">
              <a:buFont typeface="Wingdings" panose="05000000000000000000" pitchFamily="2" charset="2"/>
              <a:buChar char="ü"/>
            </a:pPr>
            <a:r>
              <a:rPr lang="ru-RU" sz="3500" dirty="0">
                <a:solidFill>
                  <a:schemeClr val="accent1">
                    <a:lumMod val="75000"/>
                  </a:schemeClr>
                </a:solidFill>
              </a:rPr>
              <a:t>ПРЕДСТАВЛЕНИЕ ОБЕСПЕЧЕНИЯ ИСПОЛНЕНИЯ ОБЯЗАТЕЛЬСТВ В ФОРМЕ БАНКОВСКОЙ ГАРАНТИИ, ЗАЛОГА ИЛИ ПОРУЧИТЕЛЬСТВА</a:t>
            </a:r>
          </a:p>
          <a:p>
            <a:pPr marL="504063" indent="-504063" algn="just">
              <a:buFont typeface="Wingdings" panose="05000000000000000000" pitchFamily="2" charset="2"/>
              <a:buChar char="ü"/>
            </a:pPr>
            <a:r>
              <a:rPr lang="ru-RU" sz="3500" dirty="0">
                <a:solidFill>
                  <a:schemeClr val="accent1">
                    <a:lumMod val="75000"/>
                  </a:schemeClr>
                </a:solidFill>
              </a:rPr>
              <a:t>НАЛИЧИЕ ОСНОВАНИЯ ДЛЯ ПРЕДОСТАВЛЕНИЯ ОТСРОЧКИ (РАССРОЧКИ), ПРЕДУСМОТРЕННОГО СТАТЬЕЙ 64 НК РФ</a:t>
            </a:r>
          </a:p>
          <a:p>
            <a:pPr marL="504063" indent="-504063" algn="just">
              <a:buFont typeface="Wingdings" panose="05000000000000000000" pitchFamily="2" charset="2"/>
              <a:buChar char="ü"/>
            </a:pPr>
            <a:r>
              <a:rPr lang="ru-RU" sz="3500" dirty="0">
                <a:solidFill>
                  <a:schemeClr val="accent1">
                    <a:lumMod val="75000"/>
                  </a:schemeClr>
                </a:solidFill>
              </a:rPr>
              <a:t>ОТСУТСТВИЕ ОБСТОЯТЕЛЬСТВ, ИСКЛЮЧАЮЩИХ ИЗМЕНЕНИЕ СРОКОВ УПЛАТЫ НАЛОГОВ, ПЕРЕЧИСЛЕННЫХ В СТАТЬЕ 62 НК РФ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41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237395" y="146383"/>
            <a:ext cx="11561416" cy="1219200"/>
          </a:xfrm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>
                <a:solidFill>
                  <a:srgbClr val="1F497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Отношение совокупной задолженности к поступлениям в консолидированный бюджет Российской Федерации</a:t>
            </a:r>
            <a:endParaRPr lang="ru-RU" sz="2400" dirty="0">
              <a:solidFill>
                <a:srgbClr val="1F497D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12198668" y="6671033"/>
            <a:ext cx="911062" cy="696626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084068"/>
              </p:ext>
            </p:extLst>
          </p:nvPr>
        </p:nvGraphicFramePr>
        <p:xfrm>
          <a:off x="744811" y="1213344"/>
          <a:ext cx="10692963" cy="6294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530313" y="1266682"/>
            <a:ext cx="2268498" cy="530615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r>
              <a:rPr lang="ru-RU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млн. </a:t>
            </a:r>
            <a:r>
              <a:rPr lang="ru-RU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руб.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9016112" y="4699378"/>
            <a:ext cx="836004" cy="795948"/>
          </a:xfrm>
          <a:prstGeom prst="rect">
            <a:avLst/>
          </a:prstGeom>
        </p:spPr>
        <p:txBody>
          <a:bodyPr vert="horz" wrap="none" lIns="114997" tIns="57499" rIns="114997" bIns="57499" rtlCol="0" anchor="ctr">
            <a:normAutofit/>
            <a:scene3d>
              <a:camera prst="orthographicFront">
                <a:rot lat="0" lon="600000" rev="0"/>
              </a:camera>
              <a:lightRig rig="threePt" dir="t"/>
            </a:scene3d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149969">
              <a:spcBef>
                <a:spcPct val="0"/>
              </a:spcBef>
            </a:pPr>
            <a:endParaRPr lang="ru-RU" sz="2800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 rot="10800000" flipV="1">
            <a:off x="7804579" y="4360635"/>
            <a:ext cx="1188132" cy="36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104302" tIns="52150" rIns="104302" bIns="52150" rtlCol="0" anchor="ctr">
            <a:noAutofit/>
          </a:bodyPr>
          <a:lstStyle>
            <a:lvl1pPr algn="ctr" defTabSz="945718" eaLnBrk="0" hangingPunct="0">
              <a:lnSpc>
                <a:spcPts val="4715"/>
              </a:lnSpc>
              <a:spcBef>
                <a:spcPct val="0"/>
              </a:spcBef>
              <a:buFont typeface="+mj-lt"/>
              <a:buNone/>
              <a:defRPr sz="2000" b="1" i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Times New Roman" pitchFamily="18" charset="0"/>
              </a:defRPr>
            </a:lvl1pPr>
          </a:lstStyle>
          <a:p>
            <a:pPr>
              <a:lnSpc>
                <a:spcPct val="100000"/>
              </a:lnSpc>
            </a:pPr>
            <a:endParaRPr lang="ru-RU" alt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0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281283" y="1921822"/>
            <a:ext cx="10762430" cy="5145858"/>
          </a:xfrm>
        </p:spPr>
        <p:txBody>
          <a:bodyPr>
            <a:noAutofit/>
          </a:bodyPr>
          <a:lstStyle/>
          <a:p>
            <a:r>
              <a:rPr lang="ru-RU" sz="3500" dirty="0">
                <a:solidFill>
                  <a:schemeClr val="accent1">
                    <a:lumMod val="75000"/>
                  </a:schemeClr>
                </a:solidFill>
              </a:rPr>
              <a:t>Требования к банковской гарантии:</a:t>
            </a:r>
          </a:p>
          <a:p>
            <a:endParaRPr lang="ru-RU" sz="3500" dirty="0">
              <a:solidFill>
                <a:schemeClr val="accent1">
                  <a:lumMod val="75000"/>
                </a:schemeClr>
              </a:solidFill>
            </a:endParaRPr>
          </a:p>
          <a:p>
            <a:pPr marL="504063" indent="-504063">
              <a:buFont typeface="Wingdings" panose="05000000000000000000" pitchFamily="2" charset="2"/>
              <a:buChar char="q"/>
            </a:pPr>
            <a:r>
              <a:rPr lang="ru-RU" sz="3500" dirty="0">
                <a:solidFill>
                  <a:schemeClr val="accent1">
                    <a:lumMod val="75000"/>
                  </a:schemeClr>
                </a:solidFill>
              </a:rPr>
              <a:t>выдана банком, включенным в Перечень Минфина России</a:t>
            </a:r>
          </a:p>
          <a:p>
            <a:pPr marL="504063" indent="-504063">
              <a:buFont typeface="Wingdings" panose="05000000000000000000" pitchFamily="2" charset="2"/>
              <a:buChar char="q"/>
            </a:pPr>
            <a:r>
              <a:rPr lang="ru-RU" sz="3500" dirty="0">
                <a:solidFill>
                  <a:schemeClr val="accent1">
                    <a:lumMod val="75000"/>
                  </a:schemeClr>
                </a:solidFill>
              </a:rPr>
              <a:t>соответствует требованиям  пункта 5 статьи 74.1 НК РФ </a:t>
            </a:r>
          </a:p>
          <a:p>
            <a:pPr marL="504063" indent="-504063">
              <a:buFont typeface="Wingdings" panose="05000000000000000000" pitchFamily="2" charset="2"/>
              <a:buChar char="q"/>
            </a:pPr>
            <a:r>
              <a:rPr lang="ru-RU" sz="3500" dirty="0">
                <a:solidFill>
                  <a:schemeClr val="accent1">
                    <a:lumMod val="75000"/>
                  </a:schemeClr>
                </a:solidFill>
              </a:rPr>
              <a:t>отвечает требованиям к максимальной сумме банковской гарантии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12237558" y="6660951"/>
            <a:ext cx="911062" cy="696626"/>
          </a:xfrm>
          <a:prstGeom prst="rect">
            <a:avLst/>
          </a:prstGeom>
        </p:spPr>
        <p:txBody>
          <a:bodyPr vert="horz" lIns="114957" tIns="57479" rIns="114957" bIns="57479" rtlCol="0" anchor="ctr">
            <a:normAutofit/>
          </a:bodyPr>
          <a:lstStyle>
            <a:defPPr>
              <a:defRPr lang="ru-RU"/>
            </a:defPPr>
            <a:lvl1pPr marL="0" algn="ctr" defTabSz="914400" rtl="0" eaLnBrk="1" latinLnBrk="0" hangingPunct="1">
              <a:lnSpc>
                <a:spcPts val="2177"/>
              </a:lnSpc>
              <a:defRPr sz="244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7627" y="7172699"/>
            <a:ext cx="4705033" cy="199533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 fontScale="25000" lnSpcReduction="20000"/>
          </a:bodyPr>
          <a:lstStyle/>
          <a:p>
            <a:pPr defTabSz="1149969">
              <a:spcBef>
                <a:spcPct val="0"/>
              </a:spcBef>
            </a:pPr>
            <a:endParaRPr lang="ru-RU" sz="5300" b="1" dirty="0">
              <a:solidFill>
                <a:srgbClr val="005AA9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281282" y="399067"/>
            <a:ext cx="11699567" cy="1197200"/>
          </a:xfrm>
          <a:prstGeom prst="rect">
            <a:avLst/>
          </a:prstGeom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945718" rtl="0" eaLnBrk="1" latinLnBrk="0" hangingPunct="1">
              <a:lnSpc>
                <a:spcPts val="4715"/>
              </a:lnSpc>
              <a:spcBef>
                <a:spcPct val="0"/>
              </a:spcBef>
              <a:buNone/>
              <a:defRPr sz="3809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07948"/>
            <a:r>
              <a:rPr lang="ru-RU" altLang="ru-RU" sz="2200" cap="all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>Обеспечение исполнения обязательств при отсрочке (рассрочке)</a:t>
            </a:r>
          </a:p>
          <a:p>
            <a:pPr defTabSz="1007948"/>
            <a:r>
              <a:rPr lang="ru-RU" altLang="ru-RU" sz="2200" i="1" u="sng" cap="all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>Банковская гарантия</a:t>
            </a:r>
          </a:p>
        </p:txBody>
      </p:sp>
    </p:spTree>
    <p:extLst>
      <p:ext uri="{BB962C8B-B14F-4D97-AF65-F5344CB8AC3E}">
        <p14:creationId xmlns:p14="http://schemas.microsoft.com/office/powerpoint/2010/main" val="414167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209391" y="472579"/>
            <a:ext cx="10762430" cy="1848309"/>
          </a:xfrm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ОБЕСП</a:t>
            </a:r>
            <a:r>
              <a:rPr lang="ru-RU" sz="2200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>ЕЧЕНИЕ ИСПОЛНЕНИЯ ОБЯЗАТЕЛЬСТВ ПРИ ОТСРОЧКЕ (РАССРОЧКЕ)</a:t>
            </a:r>
            <a:br>
              <a:rPr lang="ru-RU" sz="2200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</a:br>
            <a:r>
              <a:rPr lang="ru-RU" sz="2200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/>
            </a:r>
            <a:br>
              <a:rPr lang="ru-RU" sz="2200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</a:br>
            <a:r>
              <a:rPr lang="ru-RU" sz="2200" i="1" u="sng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>ЗАЛОГ ИМУЩЕСТВА</a:t>
            </a:r>
            <a:br>
              <a:rPr lang="ru-RU" sz="2200" i="1" u="sng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</a:br>
            <a:r>
              <a:rPr lang="ru-RU" sz="2200" i="1" u="sng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/>
            </a:r>
            <a:br>
              <a:rPr lang="ru-RU" sz="2200" i="1" u="sng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</a:br>
            <a:r>
              <a:rPr lang="ru-RU" sz="2200" i="1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>Основные аспекты: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09391" y="2415403"/>
            <a:ext cx="10762430" cy="4680722"/>
          </a:xfrm>
        </p:spPr>
        <p:txBody>
          <a:bodyPr>
            <a:noAutofit/>
          </a:bodyPr>
          <a:lstStyle/>
          <a:p>
            <a:pPr marL="504063" indent="-504063">
              <a:buFont typeface="Wingdings" panose="05000000000000000000" pitchFamily="2" charset="2"/>
              <a:buChar char="Ø"/>
            </a:pPr>
            <a:r>
              <a:rPr lang="ru-RU" sz="2500" dirty="0">
                <a:solidFill>
                  <a:schemeClr val="accent1">
                    <a:lumMod val="75000"/>
                  </a:schemeClr>
                </a:solidFill>
              </a:rPr>
              <a:t>СТОИМОСТЬ ПРЕДМЕТА ЗАЛОГА НЕ МЕНЕЕ 120% ОТ СУММЫ ОБЯЗАТЕЛЬСТВА</a:t>
            </a:r>
          </a:p>
          <a:p>
            <a:pPr marL="504063" indent="-504063">
              <a:buFont typeface="Wingdings" panose="05000000000000000000" pitchFamily="2" charset="2"/>
              <a:buChar char="Ø"/>
            </a:pPr>
            <a:r>
              <a:rPr lang="ru-RU" sz="2500" dirty="0">
                <a:solidFill>
                  <a:schemeClr val="accent1">
                    <a:lumMod val="75000"/>
                  </a:schemeClr>
                </a:solidFill>
              </a:rPr>
              <a:t>ВЫСОКАЯ ЛИКВИДНОСТЬ ИМУЩЕСТВА</a:t>
            </a:r>
          </a:p>
          <a:p>
            <a:pPr marL="504063" indent="-504063">
              <a:buFont typeface="Wingdings" panose="05000000000000000000" pitchFamily="2" charset="2"/>
              <a:buChar char="Ø"/>
            </a:pPr>
            <a:r>
              <a:rPr lang="ru-RU" sz="2500" dirty="0">
                <a:solidFill>
                  <a:schemeClr val="accent1">
                    <a:lumMod val="75000"/>
                  </a:schemeClr>
                </a:solidFill>
              </a:rPr>
              <a:t>ОТСУТСТВИЕ ОБРЕМЕНЕНИЙ</a:t>
            </a:r>
          </a:p>
          <a:p>
            <a:pPr marL="504063" indent="-504063">
              <a:buFont typeface="Wingdings" panose="05000000000000000000" pitchFamily="2" charset="2"/>
              <a:buChar char="Ø"/>
            </a:pPr>
            <a:r>
              <a:rPr lang="ru-RU" sz="2500" dirty="0">
                <a:solidFill>
                  <a:schemeClr val="accent1">
                    <a:lumMod val="75000"/>
                  </a:schemeClr>
                </a:solidFill>
              </a:rPr>
              <a:t>ГОСУДАРСТВЕННАЯ РЕГИСТРАЦИЯ ДОГОВОРА ЗАЛОГА НЕДВИЖИМОСТИ</a:t>
            </a:r>
          </a:p>
          <a:p>
            <a:pPr marL="504063" indent="-504063">
              <a:buFont typeface="Wingdings" panose="05000000000000000000" pitchFamily="2" charset="2"/>
              <a:buChar char="Ø"/>
            </a:pPr>
            <a:r>
              <a:rPr lang="ru-RU" sz="2500" dirty="0">
                <a:solidFill>
                  <a:schemeClr val="accent1">
                    <a:lumMod val="75000"/>
                  </a:schemeClr>
                </a:solidFill>
              </a:rPr>
              <a:t>УВЕДОМЛЕНИЕ НОТАРИУСА О ЗАКЛЮЧЕНИИ ДОГОВОРА ЗАЛОГА ДВИЖИМОГО ИМУЩЕСТВА (ВНЕСЕНИЕ ЗАПИСИ В РЕЕСТР УВЕДОМЛЕНИЙ О ЗАЛОГА ДВИЖИМОГО ИМУЩЕСТВА)</a:t>
            </a:r>
          </a:p>
          <a:p>
            <a:pPr marL="504063" indent="-504063">
              <a:buFont typeface="Wingdings" panose="05000000000000000000" pitchFamily="2" charset="2"/>
              <a:buChar char="Ø"/>
            </a:pPr>
            <a:r>
              <a:rPr lang="ru-RU" sz="2500" dirty="0">
                <a:solidFill>
                  <a:schemeClr val="accent1">
                    <a:lumMod val="75000"/>
                  </a:schemeClr>
                </a:solidFill>
              </a:rPr>
              <a:t>СТРАХОВАНИЕ ДВИЖИМОГО ИМУЩЕСТВА В ПОЛЬЗУ НАЛОГОВОГО ОРГАНА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21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0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209391" y="1890316"/>
            <a:ext cx="10762430" cy="520580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ПОРУЧИТЕЛЕМ МОЖЕТ ВЫСТУПАТЬ ЛЮБОЕ ПЛАТЕЖЕСПОСОБНОЕ ЮРИДИЧЕСКОЕ ИЛИ ФИЗИЧЕСКОЕ ЛИЦО, ОТВЕЧАЮЩЕЕ СЛЕДУЮЩИЕ ОСНОВНЫМ ТРЕБОВАНИЯМ:</a:t>
            </a: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04063" indent="-504063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СТОИМОСТЬ ЧИСТЫХ АКТИВОВ ПОРУЧИТЕЛЯ-ОРГАНИЗАЦИИ СУЩЕСТВЕННО ПРЕВЫШАЕТ СУММУ ОБЯЗАТЕЛЬСТВА</a:t>
            </a: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04063" indent="-504063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ДОХОД ПОРУЧИТЕЛЯ-ФИЗИЧЕСКОГО ЛИЦА ПОЗВОЛЯЕТ ПОГАСИТЬ ЗАДОЛЖЕННОСТЬ НАЛОГОПЛАТЕЛЬЩИКА</a:t>
            </a: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04063" indent="-504063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ПОРУЧИТЕЛЬ НЕ ИМЕЕТ ЗАДОЛЖЕННОСТИ ПО УПЛАТЕ ОБЯЗАТЕЛЬНЫХ ПЛАТЕЖЕЙ 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</a:t>
            </a: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УТВЕРЖДЕНА ФОРМА ДОГОВОРА ПОРУЧИТЕЛЬСТВА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12237558" y="6660951"/>
            <a:ext cx="911062" cy="696626"/>
          </a:xfrm>
          <a:prstGeom prst="rect">
            <a:avLst/>
          </a:prstGeom>
        </p:spPr>
        <p:txBody>
          <a:bodyPr vert="horz" lIns="114957" tIns="57479" rIns="114957" bIns="57479" rtlCol="0" anchor="ctr">
            <a:normAutofit/>
          </a:bodyPr>
          <a:lstStyle>
            <a:defPPr>
              <a:defRPr lang="ru-RU"/>
            </a:defPPr>
            <a:lvl1pPr marL="0" algn="ctr" defTabSz="914400" rtl="0" eaLnBrk="1" latinLnBrk="0" hangingPunct="1">
              <a:lnSpc>
                <a:spcPts val="2177"/>
              </a:lnSpc>
              <a:defRPr sz="244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7627" y="7172699"/>
            <a:ext cx="4705033" cy="199533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 fontScale="25000" lnSpcReduction="20000"/>
          </a:bodyPr>
          <a:lstStyle/>
          <a:p>
            <a:pPr defTabSz="1149969">
              <a:spcBef>
                <a:spcPct val="0"/>
              </a:spcBef>
            </a:pPr>
            <a:endParaRPr lang="ru-RU" sz="5300" b="1" dirty="0">
              <a:solidFill>
                <a:srgbClr val="005AA9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090892" y="486839"/>
            <a:ext cx="11952971" cy="1195203"/>
          </a:xfrm>
          <a:prstGeom prst="rect">
            <a:avLst/>
          </a:prstGeom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945718" rtl="0" eaLnBrk="1" latinLnBrk="0" hangingPunct="1">
              <a:lnSpc>
                <a:spcPts val="4715"/>
              </a:lnSpc>
              <a:spcBef>
                <a:spcPct val="0"/>
              </a:spcBef>
              <a:buNone/>
              <a:defRPr sz="3809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07948"/>
            <a:r>
              <a:rPr lang="ru-RU" altLang="ru-RU" sz="2200" cap="all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>ОБЕСПЕЧЕНИЕ ИСПОЛНЕНИЯ ОБЯЗАТЕЛЬСТВ ПРИ ОТСРОЧКЕ (РАССРОЧКЕ)</a:t>
            </a:r>
            <a:br>
              <a:rPr lang="ru-RU" altLang="ru-RU" sz="2200" cap="all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</a:br>
            <a:r>
              <a:rPr lang="ru-RU" altLang="ru-RU" sz="2200" i="1" u="sng" cap="all" dirty="0">
                <a:solidFill>
                  <a:schemeClr val="tx2"/>
                </a:solidFill>
                <a:latin typeface="Arial Narrow" pitchFamily="34" charset="0"/>
                <a:cs typeface="Arial" charset="0"/>
              </a:rPr>
              <a:t>ДОГОВОР ПОРУЧИТЕЛЬСТВА</a:t>
            </a:r>
          </a:p>
        </p:txBody>
      </p:sp>
      <p:sp>
        <p:nvSpPr>
          <p:cNvPr id="9" name="Молния 8"/>
          <p:cNvSpPr/>
          <p:nvPr/>
        </p:nvSpPr>
        <p:spPr>
          <a:xfrm rot="1163963">
            <a:off x="2279397" y="6459916"/>
            <a:ext cx="986423" cy="402068"/>
          </a:xfrm>
          <a:prstGeom prst="lightningBolt">
            <a:avLst/>
          </a:prstGeom>
          <a:solidFill>
            <a:srgbClr val="FFFF00"/>
          </a:solidFill>
          <a:ln>
            <a:solidFill>
              <a:srgbClr val="EA8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13" tIns="50406" rIns="100813" bIns="50406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58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1248867" y="477911"/>
            <a:ext cx="11593288" cy="947355"/>
          </a:xfrm>
          <a:prstGeom prst="roundRect">
            <a:avLst/>
          </a:prstGeom>
        </p:spPr>
        <p:txBody>
          <a:bodyPr vert="horz" wrap="square" lIns="91485" tIns="45743" rIns="91485" bIns="45743" rtlCol="0" anchor="ctr">
            <a:normAutofit fontScale="90000"/>
          </a:bodyPr>
          <a:lstStyle/>
          <a:p>
            <a:pPr algn="ctr" defTabSz="914864"/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МАКРО-ЗАДАЧИ ДО КОНЦА 2019 ГОДА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23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028" y="1838299"/>
            <a:ext cx="990879" cy="9444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73204" y="1893910"/>
            <a:ext cx="5907241" cy="944431"/>
          </a:xfrm>
          <a:prstGeom prst="rect">
            <a:avLst/>
          </a:prstGeom>
        </p:spPr>
        <p:txBody>
          <a:bodyPr vert="horz" wrap="square" lIns="91485" tIns="45743" rIns="91485" bIns="45743" rtlCol="0" anchor="ctr">
            <a:normAutofit fontScale="77500" lnSpcReduction="20000"/>
          </a:bodyPr>
          <a:lstStyle/>
          <a:p>
            <a:pPr defTabSz="914864">
              <a:spcBef>
                <a:spcPct val="0"/>
              </a:spcBef>
            </a:pPr>
            <a:r>
              <a:rPr lang="ru-RU" sz="4210" b="1" dirty="0">
                <a:solidFill>
                  <a:srgbClr val="FF0000"/>
                </a:solidFill>
                <a:latin typeface="Arial Narrow" panose="020B0606020202030204" pitchFamily="34" charset="0"/>
                <a:ea typeface="+mj-ea"/>
                <a:cs typeface="+mj-cs"/>
              </a:rPr>
              <a:t>Снизить</a:t>
            </a:r>
            <a:r>
              <a:rPr lang="ru-RU" sz="4210" dirty="0">
                <a:solidFill>
                  <a:srgbClr val="FF0000"/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4210" b="1" dirty="0">
                <a:solidFill>
                  <a:srgbClr val="FF0000"/>
                </a:solidFill>
                <a:latin typeface="Arial Narrow" panose="020B0606020202030204" pitchFamily="34" charset="0"/>
                <a:ea typeface="+mj-ea"/>
                <a:cs typeface="+mj-cs"/>
              </a:rPr>
              <a:t>на 5% </a:t>
            </a:r>
            <a:r>
              <a:rPr lang="ru-RU" sz="421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сравнению с началом года: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64256" y="2844527"/>
            <a:ext cx="7725135" cy="41764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685800" indent="-685800" defTabSz="1043056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СОВОКУПНУЮ ЗАДОЛЖЕННОСТЬ ПО ОБЯЗАТЕЛЬНЫМ ПЛАТЕЖАМ </a:t>
            </a:r>
            <a:r>
              <a:rPr lang="ru-RU" sz="2200" b="1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(ЦФО -10%)</a:t>
            </a:r>
            <a:endParaRPr lang="ru-RU" sz="2200" b="1" dirty="0">
              <a:solidFill>
                <a:srgbClr val="92D050"/>
              </a:solidFill>
              <a:latin typeface="+mj-lt"/>
              <a:ea typeface="+mj-ea"/>
              <a:cs typeface="+mj-cs"/>
            </a:endParaRPr>
          </a:p>
          <a:p>
            <a:pPr marL="685800" indent="-685800" defTabSz="1043056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ru-RU" sz="22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685800" indent="-685800" defTabSz="1043056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СОВОКУПНУЮ ЗАДОЛЖЕННОСТЬ ПО СТРАХОВЫМ </a:t>
            </a:r>
            <a:r>
              <a:rPr lang="ru-RU" sz="2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ВЗНОСАМ </a:t>
            </a:r>
            <a:r>
              <a:rPr lang="ru-RU" sz="2200" b="1" dirty="0" smtClean="0">
                <a:solidFill>
                  <a:srgbClr val="92D050"/>
                </a:solidFill>
              </a:rPr>
              <a:t>(ЦФО -15%)</a:t>
            </a:r>
            <a:endParaRPr lang="ru-RU" sz="2200" b="1" dirty="0">
              <a:solidFill>
                <a:srgbClr val="92D050"/>
              </a:solidFill>
            </a:endParaRPr>
          </a:p>
          <a:p>
            <a:pPr defTabSz="1043056">
              <a:spcBef>
                <a:spcPct val="0"/>
              </a:spcBef>
            </a:pPr>
            <a:endParaRPr lang="ru-RU" sz="22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685800" indent="-685800" defTabSz="1043056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ЗАДОЛЖЕННОСТЬ </a:t>
            </a:r>
            <a:r>
              <a:rPr lang="ru-RU" sz="2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ФИЗИЧЕСКИХ ЛИЦ ПО ИМУЩЕСТВЕННЫМ </a:t>
            </a:r>
            <a:r>
              <a:rPr lang="ru-RU" sz="2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НАЛОГАМ</a:t>
            </a:r>
          </a:p>
          <a:p>
            <a:pPr marL="685800" indent="-685800" defTabSz="1043056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sz="2200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685800" indent="-685800" defTabSz="1043056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33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Улучшить платежную дисциплину</a:t>
            </a:r>
            <a:endParaRPr lang="ru-RU" sz="33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6693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250826"/>
            <a:ext cx="13239391" cy="77628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104302" tIns="52150" rIns="104302" bIns="52150" rtlCol="0" anchor="ctr">
            <a:normAutofit/>
          </a:bodyPr>
          <a:lstStyle/>
          <a:p>
            <a:pPr algn="ctr" defTabSz="1042696" eaLnBrk="0" hangingPunct="0">
              <a:lnSpc>
                <a:spcPct val="100000"/>
              </a:lnSpc>
              <a:buFont typeface="+mj-lt"/>
            </a:pPr>
            <a:r>
              <a:rPr lang="ru-RU" altLang="ru-RU" sz="2200" dirty="0">
                <a:solidFill>
                  <a:schemeClr val="tx2"/>
                </a:solidFill>
                <a:latin typeface="Arial Narrow" panose="020B0606020202030204" pitchFamily="34" charset="0"/>
                <a:ea typeface="+mn-ea"/>
                <a:cs typeface="+mn-cs"/>
              </a:rPr>
              <a:t>ДИНАМИКА </a:t>
            </a:r>
            <a:r>
              <a:rPr lang="ru-RU" altLang="ru-RU" sz="2200" dirty="0" smtClean="0">
                <a:solidFill>
                  <a:schemeClr val="tx2"/>
                </a:solidFill>
                <a:latin typeface="Arial Narrow" panose="020B0606020202030204" pitchFamily="34" charset="0"/>
                <a:ea typeface="+mn-ea"/>
                <a:cs typeface="+mn-cs"/>
              </a:rPr>
              <a:t>СОВОКУПНОЙ ЗАДОЛЖЕННОСТИ</a:t>
            </a:r>
            <a:endParaRPr lang="ru-RU" altLang="ru-RU" sz="2200" dirty="0">
              <a:solidFill>
                <a:schemeClr val="tx2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6390" name="Номер слайда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dirty="0" smtClean="0"/>
              <a:t>39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" y="1632465"/>
            <a:ext cx="256547" cy="45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7001" tIns="63501" rIns="127001" bIns="63501" anchor="ctr">
            <a:spAutoFit/>
          </a:bodyPr>
          <a:lstStyle/>
          <a:p>
            <a:endParaRPr lang="ru-RU" alt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" y="1632465"/>
            <a:ext cx="256547" cy="45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7001" tIns="63501" rIns="127001" bIns="63501" anchor="ctr">
            <a:spAutoFit/>
          </a:bodyPr>
          <a:lstStyle/>
          <a:p>
            <a:endParaRPr lang="ru-RU" altLang="ru-RU"/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1109602" y="1027113"/>
            <a:ext cx="1261733" cy="378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5" tIns="50397" rIns="100795" bIns="50397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defRPr sz="3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1"/>
                </a:solidFill>
                <a:latin typeface="Arial" pitchFamily="34" charset="0"/>
              </a:rPr>
              <a:t>млн. </a:t>
            </a:r>
            <a:r>
              <a:rPr lang="ru-RU" altLang="ru-RU" sz="1800" b="1" dirty="0">
                <a:solidFill>
                  <a:schemeClr val="tx1"/>
                </a:solidFill>
                <a:latin typeface="Arial" pitchFamily="34" charset="0"/>
              </a:rPr>
              <a:t>руб.</a:t>
            </a: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9221496"/>
              </p:ext>
            </p:extLst>
          </p:nvPr>
        </p:nvGraphicFramePr>
        <p:xfrm>
          <a:off x="566777" y="1630365"/>
          <a:ext cx="12037986" cy="5208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 rot="10800000" flipV="1">
            <a:off x="5497336" y="2436134"/>
            <a:ext cx="792090" cy="3677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lIns="100795" tIns="50397" rIns="100795" bIns="50397" anchor="ctr">
            <a:noAutofit/>
          </a:bodyPr>
          <a:lstStyle/>
          <a:p>
            <a:pPr defTabSz="1007948">
              <a:defRPr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+ 39%</a:t>
            </a:r>
            <a:endParaRPr lang="ru-RU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49767" y="2618565"/>
            <a:ext cx="684076" cy="37063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lIns="100795" tIns="50397" rIns="100795" bIns="50397" anchor="ctr">
            <a:noAutofit/>
          </a:bodyPr>
          <a:lstStyle/>
          <a:p>
            <a:pPr defTabSz="1007948">
              <a:defRPr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-1</a:t>
            </a:r>
            <a:r>
              <a:rPr lang="en-US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%</a:t>
            </a:r>
            <a:endParaRPr lang="ru-RU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5785371" y="2770375"/>
            <a:ext cx="763639" cy="794232"/>
          </a:xfrm>
          <a:prstGeom prst="straightConnector1">
            <a:avLst/>
          </a:prstGeom>
          <a:ln w="34925" cmpd="sng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9025731" y="2989199"/>
            <a:ext cx="792088" cy="380505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369547" y="2618565"/>
            <a:ext cx="934029" cy="370634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847761" y="2255145"/>
            <a:ext cx="745922" cy="3648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lIns="100795" tIns="50397" rIns="100795" bIns="50397" anchor="ctr">
            <a:noAutofit/>
          </a:bodyPr>
          <a:lstStyle/>
          <a:p>
            <a:pPr defTabSz="1007948">
              <a:defRPr/>
            </a:pP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14%</a:t>
            </a:r>
            <a:endParaRPr lang="ru-RU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4068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 вниз 9"/>
          <p:cNvSpPr/>
          <p:nvPr/>
        </p:nvSpPr>
        <p:spPr>
          <a:xfrm>
            <a:off x="5080618" y="4415769"/>
            <a:ext cx="1323272" cy="95270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15" tIns="60008" rIns="120015" bIns="60008"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014564" y="6661151"/>
            <a:ext cx="1058616" cy="45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4395" tIns="67197" rIns="134395" bIns="67197"/>
          <a:lstStyle>
            <a:lvl1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870897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396862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922828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448794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ACA74EE-F3D8-48D6-AC3D-836033D759D8}" type="slidenum">
              <a:rPr lang="ru-RU" altLang="ru-RU" sz="3900">
                <a:solidFill>
                  <a:srgbClr val="FFFFFF"/>
                </a:solidFill>
                <a:latin typeface="Calibri" pitchFamily="34" charset="0"/>
              </a:rPr>
              <a:pPr/>
              <a:t>4</a:t>
            </a:fld>
            <a:endParaRPr lang="ru-RU" altLang="ru-RU" sz="39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10802" y="366769"/>
            <a:ext cx="5610673" cy="109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015" tIns="60008" rIns="120015" bIns="60008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ctr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/>
              <a:t>Обеспечение уровня снижения совокупной задолженности по состоянию на 01.01.2019 (Решение коллегии ФНС России от 20.09.2018 №02</a:t>
            </a:r>
            <a:r>
              <a:rPr lang="en-US" sz="2000" b="1" dirty="0"/>
              <a:t>@)</a:t>
            </a:r>
            <a:endParaRPr lang="ru-RU" altLang="ru-RU" sz="2000" b="1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7250784" y="366769"/>
            <a:ext cx="5610673" cy="109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015" tIns="60008" rIns="120015" bIns="60008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ctr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/>
              <a:t>Обеспечение уровня снижения совокупной задолженности по состоянию на 01.0</a:t>
            </a:r>
            <a:r>
              <a:rPr lang="en-US" sz="2000" b="1" dirty="0"/>
              <a:t>4</a:t>
            </a:r>
            <a:r>
              <a:rPr lang="ru-RU" sz="2000" b="1" dirty="0"/>
              <a:t>.2019 </a:t>
            </a:r>
            <a:r>
              <a:rPr lang="en-US" sz="2000" b="1" dirty="0"/>
              <a:t>                                                </a:t>
            </a:r>
            <a:r>
              <a:rPr lang="ru-RU" sz="2000" b="1" dirty="0"/>
              <a:t>(Решение коллегии ФНС России от 20.</a:t>
            </a:r>
            <a:r>
              <a:rPr lang="en-US" sz="2000" b="1" dirty="0"/>
              <a:t>02</a:t>
            </a:r>
            <a:r>
              <a:rPr lang="ru-RU" sz="2000" b="1" dirty="0"/>
              <a:t>.201</a:t>
            </a:r>
            <a:r>
              <a:rPr lang="en-US" sz="2000" b="1" dirty="0"/>
              <a:t>9</a:t>
            </a:r>
            <a:r>
              <a:rPr lang="ru-RU" sz="2000" b="1" dirty="0"/>
              <a:t> №</a:t>
            </a:r>
            <a:r>
              <a:rPr lang="en-US" sz="2000" b="1" dirty="0"/>
              <a:t>1@)</a:t>
            </a:r>
            <a:endParaRPr lang="ru-RU" altLang="ru-RU" sz="2000" b="1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722413641"/>
              </p:ext>
            </p:extLst>
          </p:nvPr>
        </p:nvGraphicFramePr>
        <p:xfrm>
          <a:off x="1216663" y="1637043"/>
          <a:ext cx="11538932" cy="5557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45622" y="1875220"/>
            <a:ext cx="7516185" cy="5557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vert="horz" wrap="square" lIns="136902" tIns="68451" rIns="136902" bIns="68451" rtlCol="0" anchor="ctr">
            <a:normAutofit fontScale="47500" lnSpcReduction="20000"/>
          </a:bodyPr>
          <a:lstStyle/>
          <a:p>
            <a:pPr algn="ctr" defTabSz="1369011">
              <a:spcBef>
                <a:spcPct val="0"/>
              </a:spcBef>
            </a:pPr>
            <a:r>
              <a:rPr lang="ru-RU" sz="63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 СОВОКУПНОЙ ЗАДОЛЖЕННОСТИ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2275281" y="2510357"/>
            <a:ext cx="4022747" cy="635137"/>
            <a:chOff x="1544638" y="2348879"/>
            <a:chExt cx="2736304" cy="576064"/>
          </a:xfrm>
        </p:grpSpPr>
        <p:sp>
          <p:nvSpPr>
            <p:cNvPr id="13" name="Правая фигурная скобка 12"/>
            <p:cNvSpPr/>
            <p:nvPr/>
          </p:nvSpPr>
          <p:spPr>
            <a:xfrm rot="16200000">
              <a:off x="2768774" y="1412775"/>
              <a:ext cx="288032" cy="2736304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48694" y="2348879"/>
              <a:ext cx="1770112" cy="28803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defTabSz="1369011">
                <a:spcBef>
                  <a:spcPct val="0"/>
                </a:spcBef>
              </a:pPr>
              <a:r>
                <a:rPr lang="ru-RU" sz="1800" b="1" dirty="0">
                  <a:solidFill>
                    <a:srgbClr val="005AA9"/>
                  </a:solidFill>
                  <a:latin typeface="+mj-lt"/>
                  <a:ea typeface="+mj-ea"/>
                  <a:cs typeface="+mj-cs"/>
                </a:rPr>
                <a:t>по итогам 2018 года</a:t>
              </a:r>
            </a:p>
          </p:txBody>
        </p:sp>
      </p:grpSp>
      <p:sp>
        <p:nvSpPr>
          <p:cNvPr id="15" name="Стрелка вниз 14"/>
          <p:cNvSpPr/>
          <p:nvPr/>
        </p:nvSpPr>
        <p:spPr>
          <a:xfrm rot="10800000">
            <a:off x="8732848" y="3860023"/>
            <a:ext cx="1323272" cy="555744"/>
          </a:xfrm>
          <a:prstGeom prst="downArrow">
            <a:avLst/>
          </a:prstGeom>
          <a:solidFill>
            <a:srgbClr val="FF9B9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15" tIns="60008" rIns="120015" bIns="60008" rtlCol="0" anchor="ctr"/>
          <a:lstStyle/>
          <a:p>
            <a:pPr algn="ctr"/>
            <a:endParaRPr lang="ru-RU"/>
          </a:p>
        </p:txBody>
      </p:sp>
      <p:sp>
        <p:nvSpPr>
          <p:cNvPr id="17" name="TextBox 1"/>
          <p:cNvSpPr txBox="1"/>
          <p:nvPr/>
        </p:nvSpPr>
        <p:spPr>
          <a:xfrm>
            <a:off x="10642336" y="5050906"/>
            <a:ext cx="1478089" cy="476353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rmAutofit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69011">
              <a:spcBef>
                <a:spcPct val="0"/>
              </a:spcBef>
            </a:pPr>
            <a:r>
              <a:rPr lang="ru-RU" sz="2400" b="1" dirty="0">
                <a:solidFill>
                  <a:srgbClr val="292929"/>
                </a:solidFill>
                <a:latin typeface="+mj-lt"/>
                <a:ea typeface="+mj-ea"/>
                <a:cs typeface="+mj-cs"/>
              </a:rPr>
              <a:t>-11,8 %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049887" y="3383670"/>
            <a:ext cx="1478089" cy="476353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rmAutofit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69011">
              <a:spcBef>
                <a:spcPct val="0"/>
              </a:spcBef>
            </a:pPr>
            <a:r>
              <a:rPr lang="ru-RU" sz="2400" b="1" dirty="0">
                <a:solidFill>
                  <a:srgbClr val="292929"/>
                </a:solidFill>
                <a:latin typeface="+mj-lt"/>
                <a:ea typeface="+mj-ea"/>
                <a:cs typeface="+mj-cs"/>
              </a:rPr>
              <a:t>7,3 %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8203540" y="2510358"/>
            <a:ext cx="4022747" cy="595440"/>
            <a:chOff x="1544638" y="2384884"/>
            <a:chExt cx="2736304" cy="540059"/>
          </a:xfrm>
        </p:grpSpPr>
        <p:sp>
          <p:nvSpPr>
            <p:cNvPr id="21" name="Правая фигурная скобка 20"/>
            <p:cNvSpPr/>
            <p:nvPr/>
          </p:nvSpPr>
          <p:spPr>
            <a:xfrm rot="16200000">
              <a:off x="2768774" y="1412775"/>
              <a:ext cx="288032" cy="2736304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55794" y="2384884"/>
              <a:ext cx="1965108" cy="28803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defTabSz="1369011">
                <a:spcBef>
                  <a:spcPct val="0"/>
                </a:spcBef>
              </a:pPr>
              <a:r>
                <a:rPr lang="ru-RU" sz="1800" b="1" dirty="0">
                  <a:solidFill>
                    <a:srgbClr val="005AA9"/>
                  </a:solidFill>
                  <a:latin typeface="+mj-lt"/>
                  <a:ea typeface="+mj-ea"/>
                  <a:cs typeface="+mj-cs"/>
                </a:rPr>
                <a:t>по итогам 1 кв.2019</a:t>
              </a:r>
            </a:p>
          </p:txBody>
        </p:sp>
      </p:grpSp>
      <p:sp>
        <p:nvSpPr>
          <p:cNvPr id="23" name="Стрелка вниз 22"/>
          <p:cNvSpPr/>
          <p:nvPr/>
        </p:nvSpPr>
        <p:spPr>
          <a:xfrm>
            <a:off x="954285" y="4574553"/>
            <a:ext cx="158078" cy="2414936"/>
          </a:xfrm>
          <a:prstGeom prst="downArrow">
            <a:avLst/>
          </a:prstGeom>
          <a:solidFill>
            <a:srgbClr val="009E75"/>
          </a:solidFill>
          <a:ln>
            <a:solidFill>
              <a:srgbClr val="009E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15" tIns="60008" rIns="120015" bIns="60008"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0800000">
            <a:off x="963885" y="1994308"/>
            <a:ext cx="148475" cy="2143588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15" tIns="60008" rIns="120015" bIns="60008"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 rot="16200000">
            <a:off x="208302" y="2865319"/>
            <a:ext cx="2206567" cy="401567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rmAutofit fontScale="25000" lnSpcReduction="20000"/>
          </a:bodyPr>
          <a:lstStyle/>
          <a:p>
            <a:pPr defTabSz="1369011">
              <a:spcBef>
                <a:spcPct val="0"/>
              </a:spcBef>
            </a:pPr>
            <a:r>
              <a:rPr lang="ru-RU" sz="63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РОСТ   ЗАДОЛЖЕННОСТИ</a:t>
            </a:r>
          </a:p>
        </p:txBody>
      </p:sp>
      <p:sp>
        <p:nvSpPr>
          <p:cNvPr id="27" name="TextBox 26"/>
          <p:cNvSpPr txBox="1"/>
          <p:nvPr/>
        </p:nvSpPr>
        <p:spPr>
          <a:xfrm rot="16200000">
            <a:off x="-13408" y="5462150"/>
            <a:ext cx="2653110" cy="401567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rmAutofit fontScale="25000" lnSpcReduction="20000"/>
          </a:bodyPr>
          <a:lstStyle/>
          <a:p>
            <a:pPr defTabSz="1369011">
              <a:spcBef>
                <a:spcPct val="0"/>
              </a:spcBef>
            </a:pPr>
            <a:r>
              <a:rPr lang="ru-RU" sz="6300" b="1" dirty="0">
                <a:solidFill>
                  <a:srgbClr val="009E75"/>
                </a:solidFill>
                <a:latin typeface="+mj-lt"/>
                <a:ea typeface="+mj-ea"/>
                <a:cs typeface="+mj-cs"/>
              </a:rPr>
              <a:t>СНИЖЕНИЕ   ЗАДОЛЖЕННОСТИ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010627" y="4415769"/>
            <a:ext cx="1323272" cy="7939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15" tIns="60008" rIns="120015" bIns="60008"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545622" y="4415769"/>
            <a:ext cx="1323272" cy="317569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15" tIns="60008" rIns="120015" bIns="60008"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465660" y="5464452"/>
            <a:ext cx="1323272" cy="396961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Autofit/>
          </a:bodyPr>
          <a:lstStyle/>
          <a:p>
            <a:pPr defTabSz="1369011">
              <a:spcBef>
                <a:spcPct val="0"/>
              </a:spcBef>
            </a:pPr>
            <a:r>
              <a:rPr lang="ru-RU" sz="29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-10 %</a:t>
            </a:r>
          </a:p>
        </p:txBody>
      </p:sp>
      <p:sp>
        <p:nvSpPr>
          <p:cNvPr id="28" name="Стрелка вниз 27"/>
          <p:cNvSpPr/>
          <p:nvPr/>
        </p:nvSpPr>
        <p:spPr>
          <a:xfrm>
            <a:off x="10426637" y="4415769"/>
            <a:ext cx="1323272" cy="714529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15" tIns="60008" rIns="120015" bIns="60008" rtlCol="0" anchor="ctr"/>
          <a:lstStyle/>
          <a:p>
            <a:pPr algn="ctr"/>
            <a:endParaRPr lang="ru-RU"/>
          </a:p>
        </p:txBody>
      </p:sp>
      <p:sp>
        <p:nvSpPr>
          <p:cNvPr id="29" name="TextBox 1"/>
          <p:cNvSpPr txBox="1"/>
          <p:nvPr/>
        </p:nvSpPr>
        <p:spPr>
          <a:xfrm>
            <a:off x="2169419" y="4415769"/>
            <a:ext cx="1478089" cy="476353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rmAutofit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69011">
              <a:spcBef>
                <a:spcPct val="0"/>
              </a:spcBef>
            </a:pPr>
            <a:r>
              <a:rPr lang="ru-RU" sz="2400" b="1" dirty="0">
                <a:solidFill>
                  <a:srgbClr val="292929"/>
                </a:solidFill>
                <a:latin typeface="+mj-lt"/>
                <a:ea typeface="+mj-ea"/>
                <a:cs typeface="+mj-cs"/>
              </a:rPr>
              <a:t>-0,5 %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3761321" y="4653945"/>
            <a:ext cx="1478089" cy="476353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rmAutofit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69011">
              <a:spcBef>
                <a:spcPct val="0"/>
              </a:spcBef>
            </a:pPr>
            <a:r>
              <a:rPr lang="ru-RU" sz="2400" b="1" dirty="0">
                <a:solidFill>
                  <a:srgbClr val="292929"/>
                </a:solidFill>
                <a:latin typeface="+mj-lt"/>
                <a:ea typeface="+mj-ea"/>
                <a:cs typeface="+mj-cs"/>
              </a:rPr>
              <a:t>-5,1 %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5133549" y="5289082"/>
            <a:ext cx="1478089" cy="476353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rmAutofit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69011">
              <a:spcBef>
                <a:spcPct val="0"/>
              </a:spcBef>
            </a:pPr>
            <a:r>
              <a:rPr lang="ru-RU" sz="2400" b="1" dirty="0">
                <a:solidFill>
                  <a:srgbClr val="292929"/>
                </a:solidFill>
                <a:latin typeface="+mj-lt"/>
                <a:ea typeface="+mj-ea"/>
                <a:cs typeface="+mj-cs"/>
              </a:rPr>
              <a:t>-13,7 %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0748197" y="5050906"/>
            <a:ext cx="1478089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83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4</a:t>
            </a:r>
          </a:p>
          <a:p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821381" y="-276793"/>
            <a:ext cx="12257890" cy="1105095"/>
          </a:xfrm>
          <a:prstGeom prst="rect">
            <a:avLst/>
          </a:prstGeom>
          <a:extLst/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>
            <a:lvl1pPr defTabSz="945718">
              <a:lnSpc>
                <a:spcPts val="4715"/>
              </a:lnSpc>
              <a:spcBef>
                <a:spcPct val="0"/>
              </a:spcBef>
              <a:buNone/>
              <a:defRPr sz="2200" b="1" i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itchFamily="34" charset="0"/>
              </a:defRPr>
            </a:lvl1pPr>
          </a:lstStyle>
          <a:p>
            <a:pPr algn="ctr">
              <a:lnSpc>
                <a:spcPct val="120000"/>
              </a:lnSpc>
            </a:pPr>
            <a:endParaRPr lang="ru-RU" sz="2600" dirty="0" smtClean="0"/>
          </a:p>
          <a:p>
            <a:pPr algn="ctr">
              <a:lnSpc>
                <a:spcPct val="120000"/>
              </a:lnSpc>
            </a:pPr>
            <a:r>
              <a:rPr lang="ru-RU" sz="2600" dirty="0" smtClean="0"/>
              <a:t>Структура </a:t>
            </a:r>
            <a:r>
              <a:rPr lang="ru-RU" sz="2600" dirty="0"/>
              <a:t>совокупной задолженности на 01.0</a:t>
            </a:r>
            <a:r>
              <a:rPr lang="en-US" sz="2600" dirty="0"/>
              <a:t>4</a:t>
            </a:r>
            <a:r>
              <a:rPr lang="ru-RU" sz="2600" dirty="0" smtClean="0"/>
              <a:t>.2019 в разрезе налогов.</a:t>
            </a:r>
            <a:r>
              <a:rPr lang="ru-RU" sz="2600" dirty="0" smtClean="0">
                <a:solidFill>
                  <a:srgbClr val="FF0000"/>
                </a:solidFill>
              </a:rPr>
              <a:t> </a:t>
            </a:r>
            <a:endParaRPr lang="ru-RU" altLang="ru-RU" sz="2600" dirty="0">
              <a:solidFill>
                <a:srgbClr val="FF0000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789414424"/>
              </p:ext>
            </p:extLst>
          </p:nvPr>
        </p:nvGraphicFramePr>
        <p:xfrm>
          <a:off x="2583495" y="1844812"/>
          <a:ext cx="8204680" cy="5168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01194" y="1990867"/>
            <a:ext cx="4032325" cy="1495290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Федеральные налоги (НДС, НДФЛ, Акцизы, Прибыль)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(56%)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2744" y="609880"/>
            <a:ext cx="3037111" cy="944348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Страховые взносы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(23%)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1118" y="6228903"/>
            <a:ext cx="3949147" cy="340518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Региональные налоги (транспортный, имущество)</a:t>
            </a:r>
            <a:endParaRPr lang="ru-RU" dirty="0"/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(7%)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5371" y="3530355"/>
            <a:ext cx="1944215" cy="1687433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endParaRPr lang="en-US" sz="2300" b="1" dirty="0"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r>
              <a:rPr lang="en-US" sz="2200" b="1" dirty="0">
                <a:latin typeface="Arial Narrow" panose="020B0606020202030204" pitchFamily="34" charset="0"/>
                <a:ea typeface="+mj-ea"/>
                <a:cs typeface="+mj-cs"/>
              </a:rPr>
              <a:t>7230.1</a:t>
            </a:r>
          </a:p>
          <a:p>
            <a:pPr algn="ctr" defTabSz="1149969">
              <a:spcBef>
                <a:spcPct val="0"/>
              </a:spcBef>
            </a:pPr>
            <a:endParaRPr lang="ru-RU" sz="2300" b="1" dirty="0"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1783" y="4428897"/>
            <a:ext cx="2984335" cy="788891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Местные налоги (имущество, земельный)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(8%)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305521" y="531122"/>
            <a:ext cx="2137429" cy="403267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endParaRPr lang="ru-RU" sz="2400" b="1" dirty="0" smtClean="0"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400" b="1" dirty="0"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r>
              <a:rPr lang="ru-RU" sz="2400" b="1" dirty="0" smtClean="0">
                <a:latin typeface="Arial Narrow" panose="020B0606020202030204" pitchFamily="34" charset="0"/>
                <a:ea typeface="+mj-ea"/>
                <a:cs typeface="+mj-cs"/>
              </a:rPr>
              <a:t>млн</a:t>
            </a:r>
            <a:r>
              <a:rPr lang="ru-RU" sz="2400" b="1" dirty="0">
                <a:latin typeface="Arial Narrow" panose="020B0606020202030204" pitchFamily="34" charset="0"/>
                <a:ea typeface="+mj-ea"/>
                <a:cs typeface="+mj-cs"/>
              </a:rPr>
              <a:t>. руб.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997504" y="5358803"/>
            <a:ext cx="1563731" cy="1500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8881715" y="2997793"/>
            <a:ext cx="1271661" cy="42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779679" y="6979888"/>
            <a:ext cx="2091125" cy="641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4870804" y="6399162"/>
            <a:ext cx="469034" cy="5807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217419" y="1468689"/>
            <a:ext cx="1872208" cy="6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576583" y="1499013"/>
            <a:ext cx="640837" cy="8409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926058" y="4151018"/>
            <a:ext cx="1458584" cy="5713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688591" y="1443796"/>
            <a:ext cx="3392103" cy="110432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endParaRPr lang="ru-RU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2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2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Отмененные налоги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149969">
              <a:spcBef>
                <a:spcPct val="0"/>
              </a:spcBef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              (1%)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endParaRPr lang="ru-RU" sz="22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76583" y="6660951"/>
            <a:ext cx="1008221" cy="1008168"/>
          </a:xfrm>
          <a:prstGeom prst="rect">
            <a:avLst/>
          </a:prstGeom>
        </p:spPr>
        <p:txBody>
          <a:bodyPr vert="horz" wrap="none" lIns="114997" tIns="57499" rIns="114997" bIns="57499" rtlCol="0" anchor="ctr">
            <a:normAutofit/>
          </a:bodyPr>
          <a:lstStyle/>
          <a:p>
            <a:pPr defTabSz="1149969">
              <a:spcBef>
                <a:spcPct val="0"/>
              </a:spcBef>
            </a:pPr>
            <a:endParaRPr lang="ru-RU" sz="1500" b="1" dirty="0">
              <a:latin typeface="+mj-lt"/>
              <a:ea typeface="+mj-ea"/>
              <a:cs typeface="+mj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320874" y="2339946"/>
            <a:ext cx="2525243" cy="1702235"/>
          </a:xfrm>
          <a:prstGeom prst="rect">
            <a:avLst/>
          </a:prstGeom>
        </p:spPr>
        <p:txBody>
          <a:bodyPr wrap="square" lIns="100813" tIns="50406" rIns="100813" bIns="50406">
            <a:spAutoFit/>
          </a:bodyPr>
          <a:lstStyle/>
          <a:p>
            <a:pPr algn="ctr" defTabSz="1149969">
              <a:spcBef>
                <a:spcPct val="0"/>
              </a:spcBef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1149969">
              <a:spcBef>
                <a:spcPct val="0"/>
              </a:spcBef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1149969">
              <a:spcBef>
                <a:spcPct val="0"/>
              </a:spcBef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1149969">
              <a:spcBef>
                <a:spcPct val="0"/>
              </a:spcBef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Спецрежимы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1149969">
              <a:spcBef>
                <a:spcPct val="0"/>
              </a:spcBef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(5%)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5339838" y="146869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3825241" y="3191063"/>
            <a:ext cx="559402" cy="952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48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793216" y="224370"/>
            <a:ext cx="12068241" cy="109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015" tIns="60008" rIns="120015" bIns="60008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ctr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Списано задолженности в 2018 году, </a:t>
            </a:r>
            <a:r>
              <a:rPr lang="ru-RU" altLang="ru-RU" sz="2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alt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/>
          </a:p>
        </p:txBody>
      </p:sp>
      <p:sp>
        <p:nvSpPr>
          <p:cNvPr id="15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438011" y="6638749"/>
            <a:ext cx="518040" cy="45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4395" tIns="67197" rIns="134395" bIns="67197"/>
          <a:lstStyle>
            <a:lvl1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defTabSz="1174292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870897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396862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922828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448794" indent="-250199" defTabSz="1174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ACA74EE-F3D8-48D6-AC3D-836033D759D8}" type="slidenum">
              <a:rPr lang="ru-RU" altLang="ru-RU" sz="3900">
                <a:solidFill>
                  <a:srgbClr val="FFFFFF"/>
                </a:solidFill>
                <a:latin typeface="Calibri" pitchFamily="34" charset="0"/>
              </a:rPr>
              <a:pPr/>
              <a:t>6</a:t>
            </a:fld>
            <a:endParaRPr lang="ru-RU" altLang="ru-RU" sz="3900" dirty="0">
              <a:solidFill>
                <a:srgbClr val="FFFFFF"/>
              </a:solidFill>
              <a:latin typeface="Calibri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23090857"/>
              </p:ext>
            </p:extLst>
          </p:nvPr>
        </p:nvGraphicFramePr>
        <p:xfrm>
          <a:off x="-25891" y="1128180"/>
          <a:ext cx="12491688" cy="6218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355153" y="3860024"/>
            <a:ext cx="3705162" cy="377459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Autofit/>
          </a:bodyPr>
          <a:lstStyle/>
          <a:p>
            <a:pPr defTabSz="1369011">
              <a:spcBef>
                <a:spcPct val="0"/>
              </a:spcBef>
            </a:pPr>
            <a:endParaRPr lang="ru-RU" sz="2600" i="1" dirty="0"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25495" y="2907318"/>
            <a:ext cx="3705162" cy="377459"/>
          </a:xfrm>
          <a:prstGeom prst="rect">
            <a:avLst/>
          </a:prstGeom>
        </p:spPr>
        <p:txBody>
          <a:bodyPr vert="horz" wrap="square" lIns="136902" tIns="68451" rIns="136902" bIns="68451" rtlCol="0" anchor="ctr">
            <a:noAutofit/>
          </a:bodyPr>
          <a:lstStyle/>
          <a:p>
            <a:pPr defTabSz="1369011">
              <a:spcBef>
                <a:spcPct val="0"/>
              </a:spcBef>
            </a:pPr>
            <a:endParaRPr lang="ru-RU" sz="2600" i="1" dirty="0"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369011">
              <a:spcBef>
                <a:spcPct val="0"/>
              </a:spcBef>
            </a:pPr>
            <a:endParaRPr lang="ru-RU" sz="2600" i="1" dirty="0"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5631" y="2681825"/>
            <a:ext cx="3175853" cy="444353"/>
          </a:xfrm>
          <a:prstGeom prst="rect">
            <a:avLst/>
          </a:prstGeom>
          <a:noFill/>
        </p:spPr>
        <p:txBody>
          <a:bodyPr wrap="square" lIns="120015" tIns="60008" rIns="120015" bIns="60008" rtlCol="0">
            <a:spAutoFit/>
          </a:bodyPr>
          <a:lstStyle/>
          <a:p>
            <a:r>
              <a:rPr lang="ru-RU" b="1" dirty="0"/>
              <a:t>приказ № 392</a:t>
            </a:r>
          </a:p>
        </p:txBody>
      </p:sp>
    </p:spTree>
    <p:extLst>
      <p:ext uri="{BB962C8B-B14F-4D97-AF65-F5344CB8AC3E}">
        <p14:creationId xmlns:p14="http://schemas.microsoft.com/office/powerpoint/2010/main" val="428982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олилиния 32"/>
          <p:cNvSpPr/>
          <p:nvPr/>
        </p:nvSpPr>
        <p:spPr>
          <a:xfrm>
            <a:off x="3947498" y="3096119"/>
            <a:ext cx="610657" cy="494440"/>
          </a:xfrm>
          <a:custGeom>
            <a:avLst/>
            <a:gdLst>
              <a:gd name="connsiteX0" fmla="*/ 0 w 487476"/>
              <a:gd name="connsiteY0" fmla="*/ 82851 h 414256"/>
              <a:gd name="connsiteX1" fmla="*/ 280348 w 487476"/>
              <a:gd name="connsiteY1" fmla="*/ 82851 h 414256"/>
              <a:gd name="connsiteX2" fmla="*/ 280348 w 487476"/>
              <a:gd name="connsiteY2" fmla="*/ 0 h 414256"/>
              <a:gd name="connsiteX3" fmla="*/ 487476 w 487476"/>
              <a:gd name="connsiteY3" fmla="*/ 207128 h 414256"/>
              <a:gd name="connsiteX4" fmla="*/ 280348 w 487476"/>
              <a:gd name="connsiteY4" fmla="*/ 414256 h 414256"/>
              <a:gd name="connsiteX5" fmla="*/ 280348 w 487476"/>
              <a:gd name="connsiteY5" fmla="*/ 331405 h 414256"/>
              <a:gd name="connsiteX6" fmla="*/ 0 w 487476"/>
              <a:gd name="connsiteY6" fmla="*/ 331405 h 414256"/>
              <a:gd name="connsiteX7" fmla="*/ 0 w 487476"/>
              <a:gd name="connsiteY7" fmla="*/ 82851 h 41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7476" h="414256">
                <a:moveTo>
                  <a:pt x="0" y="82851"/>
                </a:moveTo>
                <a:lnTo>
                  <a:pt x="280348" y="82851"/>
                </a:lnTo>
                <a:lnTo>
                  <a:pt x="280348" y="0"/>
                </a:lnTo>
                <a:lnTo>
                  <a:pt x="487476" y="207128"/>
                </a:lnTo>
                <a:lnTo>
                  <a:pt x="280348" y="414256"/>
                </a:lnTo>
                <a:lnTo>
                  <a:pt x="280348" y="331405"/>
                </a:lnTo>
                <a:lnTo>
                  <a:pt x="0" y="331405"/>
                </a:lnTo>
                <a:lnTo>
                  <a:pt x="0" y="82851"/>
                </a:lnTo>
                <a:close/>
              </a:path>
            </a:pathLst>
          </a:custGeom>
          <a:scene3d>
            <a:camera prst="perspectiveLeft" zoom="91000"/>
            <a:lightRig rig="threePt" dir="t">
              <a:rot lat="0" lon="0" rev="20640000"/>
            </a:lightRig>
          </a:scene3d>
          <a:sp3d z="-110000">
            <a:bevelT w="40600" h="20600" prst="relaxedInset"/>
          </a:sp3d>
        </p:spPr>
        <p:style>
          <a:lnRef idx="0">
            <a:schemeClr val="accent3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shade val="90000"/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 spcFirstLastPara="0" vert="horz" wrap="square" lIns="-1" tIns="82851" rIns="124277" bIns="8285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олилиния 27"/>
          <p:cNvSpPr/>
          <p:nvPr/>
        </p:nvSpPr>
        <p:spPr>
          <a:xfrm rot="16200000">
            <a:off x="6353643" y="4898349"/>
            <a:ext cx="403452" cy="437488"/>
          </a:xfrm>
          <a:custGeom>
            <a:avLst/>
            <a:gdLst>
              <a:gd name="connsiteX0" fmla="*/ 0 w 487476"/>
              <a:gd name="connsiteY0" fmla="*/ 82851 h 414256"/>
              <a:gd name="connsiteX1" fmla="*/ 280348 w 487476"/>
              <a:gd name="connsiteY1" fmla="*/ 82851 h 414256"/>
              <a:gd name="connsiteX2" fmla="*/ 280348 w 487476"/>
              <a:gd name="connsiteY2" fmla="*/ 0 h 414256"/>
              <a:gd name="connsiteX3" fmla="*/ 487476 w 487476"/>
              <a:gd name="connsiteY3" fmla="*/ 207128 h 414256"/>
              <a:gd name="connsiteX4" fmla="*/ 280348 w 487476"/>
              <a:gd name="connsiteY4" fmla="*/ 414256 h 414256"/>
              <a:gd name="connsiteX5" fmla="*/ 280348 w 487476"/>
              <a:gd name="connsiteY5" fmla="*/ 331405 h 414256"/>
              <a:gd name="connsiteX6" fmla="*/ 0 w 487476"/>
              <a:gd name="connsiteY6" fmla="*/ 331405 h 414256"/>
              <a:gd name="connsiteX7" fmla="*/ 0 w 487476"/>
              <a:gd name="connsiteY7" fmla="*/ 82851 h 41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7476" h="414256">
                <a:moveTo>
                  <a:pt x="0" y="82851"/>
                </a:moveTo>
                <a:lnTo>
                  <a:pt x="280348" y="82851"/>
                </a:lnTo>
                <a:lnTo>
                  <a:pt x="280348" y="0"/>
                </a:lnTo>
                <a:lnTo>
                  <a:pt x="487476" y="207128"/>
                </a:lnTo>
                <a:lnTo>
                  <a:pt x="280348" y="414256"/>
                </a:lnTo>
                <a:lnTo>
                  <a:pt x="280348" y="331405"/>
                </a:lnTo>
                <a:lnTo>
                  <a:pt x="0" y="331405"/>
                </a:lnTo>
                <a:lnTo>
                  <a:pt x="0" y="82851"/>
                </a:lnTo>
                <a:close/>
              </a:path>
            </a:pathLst>
          </a:custGeom>
          <a:scene3d>
            <a:camera prst="perspectiveLeft" zoom="91000"/>
            <a:lightRig rig="threePt" dir="t">
              <a:rot lat="0" lon="0" rev="20640000"/>
            </a:lightRig>
          </a:scene3d>
          <a:sp3d z="-110000">
            <a:bevelT w="40600" h="20600" prst="relaxedInset"/>
          </a:sp3d>
        </p:spPr>
        <p:style>
          <a:lnRef idx="0">
            <a:schemeClr val="accent3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shade val="90000"/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 spcFirstLastPara="0" vert="horz" wrap="square" lIns="-1" tIns="82851" rIns="124277" bIns="8285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 rot="16200000">
            <a:off x="6332320" y="3704790"/>
            <a:ext cx="478798" cy="470179"/>
          </a:xfrm>
          <a:custGeom>
            <a:avLst/>
            <a:gdLst>
              <a:gd name="connsiteX0" fmla="*/ 0 w 487476"/>
              <a:gd name="connsiteY0" fmla="*/ 82851 h 414256"/>
              <a:gd name="connsiteX1" fmla="*/ 280348 w 487476"/>
              <a:gd name="connsiteY1" fmla="*/ 82851 h 414256"/>
              <a:gd name="connsiteX2" fmla="*/ 280348 w 487476"/>
              <a:gd name="connsiteY2" fmla="*/ 0 h 414256"/>
              <a:gd name="connsiteX3" fmla="*/ 487476 w 487476"/>
              <a:gd name="connsiteY3" fmla="*/ 207128 h 414256"/>
              <a:gd name="connsiteX4" fmla="*/ 280348 w 487476"/>
              <a:gd name="connsiteY4" fmla="*/ 414256 h 414256"/>
              <a:gd name="connsiteX5" fmla="*/ 280348 w 487476"/>
              <a:gd name="connsiteY5" fmla="*/ 331405 h 414256"/>
              <a:gd name="connsiteX6" fmla="*/ 0 w 487476"/>
              <a:gd name="connsiteY6" fmla="*/ 331405 h 414256"/>
              <a:gd name="connsiteX7" fmla="*/ 0 w 487476"/>
              <a:gd name="connsiteY7" fmla="*/ 82851 h 41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7476" h="414256">
                <a:moveTo>
                  <a:pt x="0" y="82851"/>
                </a:moveTo>
                <a:lnTo>
                  <a:pt x="280348" y="82851"/>
                </a:lnTo>
                <a:lnTo>
                  <a:pt x="280348" y="0"/>
                </a:lnTo>
                <a:lnTo>
                  <a:pt x="487476" y="207128"/>
                </a:lnTo>
                <a:lnTo>
                  <a:pt x="280348" y="414256"/>
                </a:lnTo>
                <a:lnTo>
                  <a:pt x="280348" y="331405"/>
                </a:lnTo>
                <a:lnTo>
                  <a:pt x="0" y="331405"/>
                </a:lnTo>
                <a:lnTo>
                  <a:pt x="0" y="82851"/>
                </a:lnTo>
                <a:close/>
              </a:path>
            </a:pathLst>
          </a:custGeom>
          <a:scene3d>
            <a:camera prst="perspectiveLeft" zoom="91000"/>
            <a:lightRig rig="threePt" dir="t">
              <a:rot lat="0" lon="0" rev="20640000"/>
            </a:lightRig>
          </a:scene3d>
          <a:sp3d z="-110000">
            <a:bevelT w="40600" h="20600" prst="relaxedInset"/>
          </a:sp3d>
        </p:spPr>
        <p:style>
          <a:lnRef idx="0">
            <a:schemeClr val="accent3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shade val="90000"/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 spcFirstLastPara="0" vert="horz" wrap="square" lIns="-1" tIns="82851" rIns="124277" bIns="8285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2206126" y="4084550"/>
            <a:ext cx="8673468" cy="903931"/>
          </a:xfrm>
          <a:custGeom>
            <a:avLst/>
            <a:gdLst>
              <a:gd name="connsiteX0" fmla="*/ 0 w 1670387"/>
              <a:gd name="connsiteY0" fmla="*/ 100223 h 1002232"/>
              <a:gd name="connsiteX1" fmla="*/ 100223 w 1670387"/>
              <a:gd name="connsiteY1" fmla="*/ 0 h 1002232"/>
              <a:gd name="connsiteX2" fmla="*/ 1570164 w 1670387"/>
              <a:gd name="connsiteY2" fmla="*/ 0 h 1002232"/>
              <a:gd name="connsiteX3" fmla="*/ 1670387 w 1670387"/>
              <a:gd name="connsiteY3" fmla="*/ 100223 h 1002232"/>
              <a:gd name="connsiteX4" fmla="*/ 1670387 w 1670387"/>
              <a:gd name="connsiteY4" fmla="*/ 902009 h 1002232"/>
              <a:gd name="connsiteX5" fmla="*/ 1570164 w 1670387"/>
              <a:gd name="connsiteY5" fmla="*/ 1002232 h 1002232"/>
              <a:gd name="connsiteX6" fmla="*/ 100223 w 1670387"/>
              <a:gd name="connsiteY6" fmla="*/ 1002232 h 1002232"/>
              <a:gd name="connsiteX7" fmla="*/ 0 w 1670387"/>
              <a:gd name="connsiteY7" fmla="*/ 902009 h 1002232"/>
              <a:gd name="connsiteX8" fmla="*/ 0 w 1670387"/>
              <a:gd name="connsiteY8" fmla="*/ 100223 h 100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387" h="1002232">
                <a:moveTo>
                  <a:pt x="0" y="100223"/>
                </a:moveTo>
                <a:cubicBezTo>
                  <a:pt x="0" y="44871"/>
                  <a:pt x="44871" y="0"/>
                  <a:pt x="100223" y="0"/>
                </a:cubicBezTo>
                <a:lnTo>
                  <a:pt x="1570164" y="0"/>
                </a:lnTo>
                <a:cubicBezTo>
                  <a:pt x="1625516" y="0"/>
                  <a:pt x="1670387" y="44871"/>
                  <a:pt x="1670387" y="100223"/>
                </a:cubicBezTo>
                <a:lnTo>
                  <a:pt x="1670387" y="902009"/>
                </a:lnTo>
                <a:cubicBezTo>
                  <a:pt x="1670387" y="957361"/>
                  <a:pt x="1625516" y="1002232"/>
                  <a:pt x="1570164" y="1002232"/>
                </a:cubicBezTo>
                <a:lnTo>
                  <a:pt x="100223" y="1002232"/>
                </a:lnTo>
                <a:cubicBezTo>
                  <a:pt x="44871" y="1002232"/>
                  <a:pt x="0" y="957361"/>
                  <a:pt x="0" y="902009"/>
                </a:cubicBezTo>
                <a:lnTo>
                  <a:pt x="0" y="100223"/>
                </a:lnTo>
                <a:close/>
              </a:path>
            </a:pathLst>
          </a:custGeom>
          <a:scene3d>
            <a:camera prst="obliqueTopLeft" zoom="91000"/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80000"/>
              <a:hueOff val="0"/>
              <a:satOff val="0"/>
              <a:lumOff val="0"/>
              <a:alphaOff val="0"/>
            </a:schemeClr>
          </a:fillRef>
          <a:effectRef idx="1">
            <a:schemeClr val="accent3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5074" tIns="75074" rIns="75074" bIns="75074" numCol="1" spcCol="127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КРИТЕРИИ ВОЗМОЖНОГО ПОВЕДЕНИЯ НАЛОГОПЛАТЕЛЬЩИКА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9241098" y="2043784"/>
            <a:ext cx="2177161" cy="1739459"/>
          </a:xfrm>
          <a:custGeom>
            <a:avLst/>
            <a:gdLst>
              <a:gd name="connsiteX0" fmla="*/ 0 w 1670387"/>
              <a:gd name="connsiteY0" fmla="*/ 100223 h 1002232"/>
              <a:gd name="connsiteX1" fmla="*/ 100223 w 1670387"/>
              <a:gd name="connsiteY1" fmla="*/ 0 h 1002232"/>
              <a:gd name="connsiteX2" fmla="*/ 1570164 w 1670387"/>
              <a:gd name="connsiteY2" fmla="*/ 0 h 1002232"/>
              <a:gd name="connsiteX3" fmla="*/ 1670387 w 1670387"/>
              <a:gd name="connsiteY3" fmla="*/ 100223 h 1002232"/>
              <a:gd name="connsiteX4" fmla="*/ 1670387 w 1670387"/>
              <a:gd name="connsiteY4" fmla="*/ 902009 h 1002232"/>
              <a:gd name="connsiteX5" fmla="*/ 1570164 w 1670387"/>
              <a:gd name="connsiteY5" fmla="*/ 1002232 h 1002232"/>
              <a:gd name="connsiteX6" fmla="*/ 100223 w 1670387"/>
              <a:gd name="connsiteY6" fmla="*/ 1002232 h 1002232"/>
              <a:gd name="connsiteX7" fmla="*/ 0 w 1670387"/>
              <a:gd name="connsiteY7" fmla="*/ 902009 h 1002232"/>
              <a:gd name="connsiteX8" fmla="*/ 0 w 1670387"/>
              <a:gd name="connsiteY8" fmla="*/ 100223 h 100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387" h="1002232">
                <a:moveTo>
                  <a:pt x="0" y="100223"/>
                </a:moveTo>
                <a:cubicBezTo>
                  <a:pt x="0" y="44871"/>
                  <a:pt x="44871" y="0"/>
                  <a:pt x="100223" y="0"/>
                </a:cubicBezTo>
                <a:lnTo>
                  <a:pt x="1570164" y="0"/>
                </a:lnTo>
                <a:cubicBezTo>
                  <a:pt x="1625516" y="0"/>
                  <a:pt x="1670387" y="44871"/>
                  <a:pt x="1670387" y="100223"/>
                </a:cubicBezTo>
                <a:lnTo>
                  <a:pt x="1670387" y="902009"/>
                </a:lnTo>
                <a:cubicBezTo>
                  <a:pt x="1670387" y="957361"/>
                  <a:pt x="1625516" y="1002232"/>
                  <a:pt x="1570164" y="1002232"/>
                </a:cubicBezTo>
                <a:lnTo>
                  <a:pt x="100223" y="1002232"/>
                </a:lnTo>
                <a:cubicBezTo>
                  <a:pt x="44871" y="1002232"/>
                  <a:pt x="0" y="957361"/>
                  <a:pt x="0" y="902009"/>
                </a:cubicBezTo>
                <a:lnTo>
                  <a:pt x="0" y="10022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bliqueTopLeft" zoom="91000"/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80000"/>
              <a:hueOff val="54727"/>
              <a:satOff val="-358"/>
              <a:lumOff val="6139"/>
              <a:alphaOff val="0"/>
            </a:schemeClr>
          </a:fillRef>
          <a:effectRef idx="1">
            <a:schemeClr val="accent3">
              <a:shade val="80000"/>
              <a:hueOff val="54727"/>
              <a:satOff val="-358"/>
              <a:lumOff val="6139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5074" tIns="75074" rIns="75074" bIns="75074" numCol="1" spcCol="127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ИНФОР-МАЦИОННАЯ РАБОТА</a:t>
            </a:r>
          </a:p>
        </p:txBody>
      </p:sp>
      <p:sp>
        <p:nvSpPr>
          <p:cNvPr id="13" name="Полилиния 12"/>
          <p:cNvSpPr/>
          <p:nvPr/>
        </p:nvSpPr>
        <p:spPr>
          <a:xfrm>
            <a:off x="4626468" y="2308631"/>
            <a:ext cx="3880278" cy="704506"/>
          </a:xfrm>
          <a:custGeom>
            <a:avLst/>
            <a:gdLst>
              <a:gd name="connsiteX0" fmla="*/ 0 w 1670387"/>
              <a:gd name="connsiteY0" fmla="*/ 100223 h 1002232"/>
              <a:gd name="connsiteX1" fmla="*/ 100223 w 1670387"/>
              <a:gd name="connsiteY1" fmla="*/ 0 h 1002232"/>
              <a:gd name="connsiteX2" fmla="*/ 1570164 w 1670387"/>
              <a:gd name="connsiteY2" fmla="*/ 0 h 1002232"/>
              <a:gd name="connsiteX3" fmla="*/ 1670387 w 1670387"/>
              <a:gd name="connsiteY3" fmla="*/ 100223 h 1002232"/>
              <a:gd name="connsiteX4" fmla="*/ 1670387 w 1670387"/>
              <a:gd name="connsiteY4" fmla="*/ 902009 h 1002232"/>
              <a:gd name="connsiteX5" fmla="*/ 1570164 w 1670387"/>
              <a:gd name="connsiteY5" fmla="*/ 1002232 h 1002232"/>
              <a:gd name="connsiteX6" fmla="*/ 100223 w 1670387"/>
              <a:gd name="connsiteY6" fmla="*/ 1002232 h 1002232"/>
              <a:gd name="connsiteX7" fmla="*/ 0 w 1670387"/>
              <a:gd name="connsiteY7" fmla="*/ 902009 h 1002232"/>
              <a:gd name="connsiteX8" fmla="*/ 0 w 1670387"/>
              <a:gd name="connsiteY8" fmla="*/ 100223 h 100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387" h="1002232">
                <a:moveTo>
                  <a:pt x="0" y="100223"/>
                </a:moveTo>
                <a:cubicBezTo>
                  <a:pt x="0" y="44871"/>
                  <a:pt x="44871" y="0"/>
                  <a:pt x="100223" y="0"/>
                </a:cubicBezTo>
                <a:lnTo>
                  <a:pt x="1570164" y="0"/>
                </a:lnTo>
                <a:cubicBezTo>
                  <a:pt x="1625516" y="0"/>
                  <a:pt x="1670387" y="44871"/>
                  <a:pt x="1670387" y="100223"/>
                </a:cubicBezTo>
                <a:lnTo>
                  <a:pt x="1670387" y="902009"/>
                </a:lnTo>
                <a:cubicBezTo>
                  <a:pt x="1670387" y="957361"/>
                  <a:pt x="1625516" y="1002232"/>
                  <a:pt x="1570164" y="1002232"/>
                </a:cubicBezTo>
                <a:lnTo>
                  <a:pt x="100223" y="1002232"/>
                </a:lnTo>
                <a:cubicBezTo>
                  <a:pt x="44871" y="1002232"/>
                  <a:pt x="0" y="957361"/>
                  <a:pt x="0" y="902009"/>
                </a:cubicBezTo>
                <a:lnTo>
                  <a:pt x="0" y="10022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bliqueTopLeft" zoom="91000"/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80000"/>
              <a:hueOff val="54727"/>
              <a:satOff val="-358"/>
              <a:lumOff val="6139"/>
              <a:alphaOff val="0"/>
            </a:schemeClr>
          </a:fillRef>
          <a:effectRef idx="1">
            <a:schemeClr val="accent3">
              <a:shade val="80000"/>
              <a:hueOff val="54727"/>
              <a:satOff val="-358"/>
              <a:lumOff val="6139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5074" tIns="75074" rIns="75074" bIns="75074" numCol="1" spcCol="127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ПРОЕКТНЫЙ ПОДХОД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06126" y="210887"/>
            <a:ext cx="8619806" cy="914400"/>
          </a:xfrm>
          <a:prstGeom prst="roundRect">
            <a:avLst/>
          </a:prstGeom>
        </p:spPr>
        <p:txBody>
          <a:bodyPr vert="horz" lIns="104269" tIns="52135" rIns="104269" bIns="52135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Применение </a:t>
            </a:r>
            <a:r>
              <a:rPr lang="ru-RU" sz="2200" b="1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ЦИКЛа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  МЕР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ПО ВЗЫСКАНИЮ ЗАДОЛЖЕННОСТИ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  <a:latin typeface="Arial Narrow" pitchFamily="34" charset="0"/>
                <a:ea typeface="+mj-ea"/>
                <a:cs typeface="+mj-cs"/>
              </a:rPr>
              <a:t>через составление портрета налогоплательщика и деление долга.</a:t>
            </a:r>
            <a:endParaRPr lang="ru-RU" sz="2200" b="1" dirty="0">
              <a:solidFill>
                <a:srgbClr val="FF0000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4626468" y="3067212"/>
            <a:ext cx="3880278" cy="661931"/>
          </a:xfrm>
          <a:custGeom>
            <a:avLst/>
            <a:gdLst>
              <a:gd name="connsiteX0" fmla="*/ 0 w 1670387"/>
              <a:gd name="connsiteY0" fmla="*/ 100223 h 1002232"/>
              <a:gd name="connsiteX1" fmla="*/ 100223 w 1670387"/>
              <a:gd name="connsiteY1" fmla="*/ 0 h 1002232"/>
              <a:gd name="connsiteX2" fmla="*/ 1570164 w 1670387"/>
              <a:gd name="connsiteY2" fmla="*/ 0 h 1002232"/>
              <a:gd name="connsiteX3" fmla="*/ 1670387 w 1670387"/>
              <a:gd name="connsiteY3" fmla="*/ 100223 h 1002232"/>
              <a:gd name="connsiteX4" fmla="*/ 1670387 w 1670387"/>
              <a:gd name="connsiteY4" fmla="*/ 902009 h 1002232"/>
              <a:gd name="connsiteX5" fmla="*/ 1570164 w 1670387"/>
              <a:gd name="connsiteY5" fmla="*/ 1002232 h 1002232"/>
              <a:gd name="connsiteX6" fmla="*/ 100223 w 1670387"/>
              <a:gd name="connsiteY6" fmla="*/ 1002232 h 1002232"/>
              <a:gd name="connsiteX7" fmla="*/ 0 w 1670387"/>
              <a:gd name="connsiteY7" fmla="*/ 902009 h 1002232"/>
              <a:gd name="connsiteX8" fmla="*/ 0 w 1670387"/>
              <a:gd name="connsiteY8" fmla="*/ 100223 h 100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387" h="1002232">
                <a:moveTo>
                  <a:pt x="0" y="100223"/>
                </a:moveTo>
                <a:cubicBezTo>
                  <a:pt x="0" y="44871"/>
                  <a:pt x="44871" y="0"/>
                  <a:pt x="100223" y="0"/>
                </a:cubicBezTo>
                <a:lnTo>
                  <a:pt x="1570164" y="0"/>
                </a:lnTo>
                <a:cubicBezTo>
                  <a:pt x="1625516" y="0"/>
                  <a:pt x="1670387" y="44871"/>
                  <a:pt x="1670387" y="100223"/>
                </a:cubicBezTo>
                <a:lnTo>
                  <a:pt x="1670387" y="902009"/>
                </a:lnTo>
                <a:cubicBezTo>
                  <a:pt x="1670387" y="957361"/>
                  <a:pt x="1625516" y="1002232"/>
                  <a:pt x="1570164" y="1002232"/>
                </a:cubicBezTo>
                <a:lnTo>
                  <a:pt x="100223" y="1002232"/>
                </a:lnTo>
                <a:cubicBezTo>
                  <a:pt x="44871" y="1002232"/>
                  <a:pt x="0" y="957361"/>
                  <a:pt x="0" y="902009"/>
                </a:cubicBezTo>
                <a:lnTo>
                  <a:pt x="0" y="10022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bliqueTopLeft" zoom="91000"/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80000"/>
              <a:hueOff val="54727"/>
              <a:satOff val="-358"/>
              <a:lumOff val="6139"/>
              <a:alphaOff val="0"/>
            </a:schemeClr>
          </a:fillRef>
          <a:effectRef idx="1">
            <a:schemeClr val="accent3">
              <a:shade val="80000"/>
              <a:hueOff val="54727"/>
              <a:satOff val="-358"/>
              <a:lumOff val="6139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5074" tIns="75074" rIns="75074" bIns="75074" numCol="1" spcCol="127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   ПРОЦЕССНЫЙ ПОДХОД</a:t>
            </a:r>
          </a:p>
        </p:txBody>
      </p:sp>
      <p:sp>
        <p:nvSpPr>
          <p:cNvPr id="14" name="Полилиния 13"/>
          <p:cNvSpPr/>
          <p:nvPr/>
        </p:nvSpPr>
        <p:spPr>
          <a:xfrm>
            <a:off x="2412233" y="5328666"/>
            <a:ext cx="8308748" cy="2141156"/>
          </a:xfrm>
          <a:custGeom>
            <a:avLst/>
            <a:gdLst>
              <a:gd name="connsiteX0" fmla="*/ 0 w 1670387"/>
              <a:gd name="connsiteY0" fmla="*/ 100223 h 1002232"/>
              <a:gd name="connsiteX1" fmla="*/ 100223 w 1670387"/>
              <a:gd name="connsiteY1" fmla="*/ 0 h 1002232"/>
              <a:gd name="connsiteX2" fmla="*/ 1570164 w 1670387"/>
              <a:gd name="connsiteY2" fmla="*/ 0 h 1002232"/>
              <a:gd name="connsiteX3" fmla="*/ 1670387 w 1670387"/>
              <a:gd name="connsiteY3" fmla="*/ 100223 h 1002232"/>
              <a:gd name="connsiteX4" fmla="*/ 1670387 w 1670387"/>
              <a:gd name="connsiteY4" fmla="*/ 902009 h 1002232"/>
              <a:gd name="connsiteX5" fmla="*/ 1570164 w 1670387"/>
              <a:gd name="connsiteY5" fmla="*/ 1002232 h 1002232"/>
              <a:gd name="connsiteX6" fmla="*/ 100223 w 1670387"/>
              <a:gd name="connsiteY6" fmla="*/ 1002232 h 1002232"/>
              <a:gd name="connsiteX7" fmla="*/ 0 w 1670387"/>
              <a:gd name="connsiteY7" fmla="*/ 902009 h 1002232"/>
              <a:gd name="connsiteX8" fmla="*/ 0 w 1670387"/>
              <a:gd name="connsiteY8" fmla="*/ 100223 h 100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387" h="1002232">
                <a:moveTo>
                  <a:pt x="0" y="100223"/>
                </a:moveTo>
                <a:cubicBezTo>
                  <a:pt x="0" y="44871"/>
                  <a:pt x="44871" y="0"/>
                  <a:pt x="100223" y="0"/>
                </a:cubicBezTo>
                <a:lnTo>
                  <a:pt x="1570164" y="0"/>
                </a:lnTo>
                <a:cubicBezTo>
                  <a:pt x="1625516" y="0"/>
                  <a:pt x="1670387" y="44871"/>
                  <a:pt x="1670387" y="100223"/>
                </a:cubicBezTo>
                <a:lnTo>
                  <a:pt x="1670387" y="902009"/>
                </a:lnTo>
                <a:cubicBezTo>
                  <a:pt x="1670387" y="957361"/>
                  <a:pt x="1625516" y="1002232"/>
                  <a:pt x="1570164" y="1002232"/>
                </a:cubicBezTo>
                <a:lnTo>
                  <a:pt x="100223" y="1002232"/>
                </a:lnTo>
                <a:cubicBezTo>
                  <a:pt x="44871" y="1002232"/>
                  <a:pt x="0" y="957361"/>
                  <a:pt x="0" y="902009"/>
                </a:cubicBezTo>
                <a:lnTo>
                  <a:pt x="0" y="100223"/>
                </a:lnTo>
                <a:close/>
              </a:path>
            </a:pathLst>
          </a:custGeom>
          <a:scene3d>
            <a:camera prst="obliqueTopLeft" zoom="91000"/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80000"/>
              <a:hueOff val="0"/>
              <a:satOff val="0"/>
              <a:lumOff val="0"/>
              <a:alphaOff val="0"/>
            </a:schemeClr>
          </a:fillRef>
          <a:effectRef idx="1">
            <a:schemeClr val="accent3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5074" tIns="75074" rIns="75074" bIns="75074" numCol="1" spcCol="127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ПРЕДИКТИВНАЯ АНАЛИТИКА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1. СОСТОЯНИЕ КРСБ: сроки образования и размер задолженности, платежная дисциплина налогоплательщиков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2.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ФИРы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: добросовестность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  <a:sym typeface="Symbol"/>
              </a:rPr>
              <a:t> злоупотребления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3. ВНЕШНИЕ ИСТОЧНИКИ: данные картотеки арбитражных дел, ФССП России, реестра залогов движимого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имущества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4.ЦОД-3 (СКУАД):алгоритмическое и технологическое решение.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3947499" y="2413664"/>
            <a:ext cx="610657" cy="494440"/>
          </a:xfrm>
          <a:custGeom>
            <a:avLst/>
            <a:gdLst>
              <a:gd name="connsiteX0" fmla="*/ 0 w 487476"/>
              <a:gd name="connsiteY0" fmla="*/ 82851 h 414256"/>
              <a:gd name="connsiteX1" fmla="*/ 280348 w 487476"/>
              <a:gd name="connsiteY1" fmla="*/ 82851 h 414256"/>
              <a:gd name="connsiteX2" fmla="*/ 280348 w 487476"/>
              <a:gd name="connsiteY2" fmla="*/ 0 h 414256"/>
              <a:gd name="connsiteX3" fmla="*/ 487476 w 487476"/>
              <a:gd name="connsiteY3" fmla="*/ 207128 h 414256"/>
              <a:gd name="connsiteX4" fmla="*/ 280348 w 487476"/>
              <a:gd name="connsiteY4" fmla="*/ 414256 h 414256"/>
              <a:gd name="connsiteX5" fmla="*/ 280348 w 487476"/>
              <a:gd name="connsiteY5" fmla="*/ 331405 h 414256"/>
              <a:gd name="connsiteX6" fmla="*/ 0 w 487476"/>
              <a:gd name="connsiteY6" fmla="*/ 331405 h 414256"/>
              <a:gd name="connsiteX7" fmla="*/ 0 w 487476"/>
              <a:gd name="connsiteY7" fmla="*/ 82851 h 41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7476" h="414256">
                <a:moveTo>
                  <a:pt x="0" y="82851"/>
                </a:moveTo>
                <a:lnTo>
                  <a:pt x="280348" y="82851"/>
                </a:lnTo>
                <a:lnTo>
                  <a:pt x="280348" y="0"/>
                </a:lnTo>
                <a:lnTo>
                  <a:pt x="487476" y="207128"/>
                </a:lnTo>
                <a:lnTo>
                  <a:pt x="280348" y="414256"/>
                </a:lnTo>
                <a:lnTo>
                  <a:pt x="280348" y="331405"/>
                </a:lnTo>
                <a:lnTo>
                  <a:pt x="0" y="331405"/>
                </a:lnTo>
                <a:lnTo>
                  <a:pt x="0" y="82851"/>
                </a:lnTo>
                <a:close/>
              </a:path>
            </a:pathLst>
          </a:custGeom>
          <a:scene3d>
            <a:camera prst="perspectiveLeft" zoom="91000"/>
            <a:lightRig rig="threePt" dir="t">
              <a:rot lat="0" lon="0" rev="20640000"/>
            </a:lightRig>
          </a:scene3d>
          <a:sp3d z="-110000">
            <a:bevelT w="40600" h="20600" prst="relaxedInset"/>
          </a:sp3d>
        </p:spPr>
        <p:style>
          <a:lnRef idx="0">
            <a:schemeClr val="accent3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shade val="90000"/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 spcFirstLastPara="0" vert="horz" wrap="square" lIns="-1" tIns="82851" rIns="124277" bIns="8285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626468" y="1527450"/>
            <a:ext cx="3880278" cy="704506"/>
          </a:xfrm>
          <a:custGeom>
            <a:avLst/>
            <a:gdLst>
              <a:gd name="connsiteX0" fmla="*/ 0 w 1670387"/>
              <a:gd name="connsiteY0" fmla="*/ 100223 h 1002232"/>
              <a:gd name="connsiteX1" fmla="*/ 100223 w 1670387"/>
              <a:gd name="connsiteY1" fmla="*/ 0 h 1002232"/>
              <a:gd name="connsiteX2" fmla="*/ 1570164 w 1670387"/>
              <a:gd name="connsiteY2" fmla="*/ 0 h 1002232"/>
              <a:gd name="connsiteX3" fmla="*/ 1670387 w 1670387"/>
              <a:gd name="connsiteY3" fmla="*/ 100223 h 1002232"/>
              <a:gd name="connsiteX4" fmla="*/ 1670387 w 1670387"/>
              <a:gd name="connsiteY4" fmla="*/ 902009 h 1002232"/>
              <a:gd name="connsiteX5" fmla="*/ 1570164 w 1670387"/>
              <a:gd name="connsiteY5" fmla="*/ 1002232 h 1002232"/>
              <a:gd name="connsiteX6" fmla="*/ 100223 w 1670387"/>
              <a:gd name="connsiteY6" fmla="*/ 1002232 h 1002232"/>
              <a:gd name="connsiteX7" fmla="*/ 0 w 1670387"/>
              <a:gd name="connsiteY7" fmla="*/ 902009 h 1002232"/>
              <a:gd name="connsiteX8" fmla="*/ 0 w 1670387"/>
              <a:gd name="connsiteY8" fmla="*/ 100223 h 100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387" h="1002232">
                <a:moveTo>
                  <a:pt x="0" y="100223"/>
                </a:moveTo>
                <a:cubicBezTo>
                  <a:pt x="0" y="44871"/>
                  <a:pt x="44871" y="0"/>
                  <a:pt x="100223" y="0"/>
                </a:cubicBezTo>
                <a:lnTo>
                  <a:pt x="1570164" y="0"/>
                </a:lnTo>
                <a:cubicBezTo>
                  <a:pt x="1625516" y="0"/>
                  <a:pt x="1670387" y="44871"/>
                  <a:pt x="1670387" y="100223"/>
                </a:cubicBezTo>
                <a:lnTo>
                  <a:pt x="1670387" y="902009"/>
                </a:lnTo>
                <a:cubicBezTo>
                  <a:pt x="1670387" y="957361"/>
                  <a:pt x="1625516" y="1002232"/>
                  <a:pt x="1570164" y="1002232"/>
                </a:cubicBezTo>
                <a:lnTo>
                  <a:pt x="100223" y="1002232"/>
                </a:lnTo>
                <a:cubicBezTo>
                  <a:pt x="44871" y="1002232"/>
                  <a:pt x="0" y="957361"/>
                  <a:pt x="0" y="902009"/>
                </a:cubicBezTo>
                <a:lnTo>
                  <a:pt x="0" y="10022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bliqueTopLeft" zoom="91000"/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80000"/>
              <a:hueOff val="54727"/>
              <a:satOff val="-358"/>
              <a:lumOff val="6139"/>
              <a:alphaOff val="0"/>
            </a:schemeClr>
          </a:fillRef>
          <a:effectRef idx="1">
            <a:schemeClr val="accent3">
              <a:shade val="80000"/>
              <a:hueOff val="54727"/>
              <a:satOff val="-358"/>
              <a:lumOff val="6139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5074" tIns="75074" rIns="75074" bIns="75074" numCol="1" spcCol="1270" anchor="ctr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      СПИСАНИЕ</a:t>
            </a:r>
          </a:p>
        </p:txBody>
      </p:sp>
      <p:sp>
        <p:nvSpPr>
          <p:cNvPr id="21" name="Полилиния 20"/>
          <p:cNvSpPr/>
          <p:nvPr/>
        </p:nvSpPr>
        <p:spPr>
          <a:xfrm>
            <a:off x="3957960" y="1680801"/>
            <a:ext cx="610657" cy="494440"/>
          </a:xfrm>
          <a:custGeom>
            <a:avLst/>
            <a:gdLst>
              <a:gd name="connsiteX0" fmla="*/ 0 w 487476"/>
              <a:gd name="connsiteY0" fmla="*/ 82851 h 414256"/>
              <a:gd name="connsiteX1" fmla="*/ 280348 w 487476"/>
              <a:gd name="connsiteY1" fmla="*/ 82851 h 414256"/>
              <a:gd name="connsiteX2" fmla="*/ 280348 w 487476"/>
              <a:gd name="connsiteY2" fmla="*/ 0 h 414256"/>
              <a:gd name="connsiteX3" fmla="*/ 487476 w 487476"/>
              <a:gd name="connsiteY3" fmla="*/ 207128 h 414256"/>
              <a:gd name="connsiteX4" fmla="*/ 280348 w 487476"/>
              <a:gd name="connsiteY4" fmla="*/ 414256 h 414256"/>
              <a:gd name="connsiteX5" fmla="*/ 280348 w 487476"/>
              <a:gd name="connsiteY5" fmla="*/ 331405 h 414256"/>
              <a:gd name="connsiteX6" fmla="*/ 0 w 487476"/>
              <a:gd name="connsiteY6" fmla="*/ 331405 h 414256"/>
              <a:gd name="connsiteX7" fmla="*/ 0 w 487476"/>
              <a:gd name="connsiteY7" fmla="*/ 82851 h 41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7476" h="414256">
                <a:moveTo>
                  <a:pt x="0" y="82851"/>
                </a:moveTo>
                <a:lnTo>
                  <a:pt x="280348" y="82851"/>
                </a:lnTo>
                <a:lnTo>
                  <a:pt x="280348" y="0"/>
                </a:lnTo>
                <a:lnTo>
                  <a:pt x="487476" y="207128"/>
                </a:lnTo>
                <a:lnTo>
                  <a:pt x="280348" y="414256"/>
                </a:lnTo>
                <a:lnTo>
                  <a:pt x="280348" y="331405"/>
                </a:lnTo>
                <a:lnTo>
                  <a:pt x="0" y="331405"/>
                </a:lnTo>
                <a:lnTo>
                  <a:pt x="0" y="82851"/>
                </a:lnTo>
                <a:close/>
              </a:path>
            </a:pathLst>
          </a:custGeom>
          <a:scene3d>
            <a:camera prst="perspectiveLeft" zoom="91000"/>
            <a:lightRig rig="threePt" dir="t">
              <a:rot lat="0" lon="0" rev="20640000"/>
            </a:lightRig>
          </a:scene3d>
          <a:sp3d z="-110000">
            <a:bevelT w="40600" h="20600" prst="relaxedInset"/>
          </a:sp3d>
        </p:spPr>
        <p:style>
          <a:lnRef idx="0">
            <a:schemeClr val="accent3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shade val="90000"/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 spcFirstLastPara="0" vert="horz" wrap="square" lIns="-1" tIns="82851" rIns="124277" bIns="8285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Двойная стрелка влево/вправо 5"/>
          <p:cNvSpPr/>
          <p:nvPr/>
        </p:nvSpPr>
        <p:spPr>
          <a:xfrm>
            <a:off x="8506747" y="3096120"/>
            <a:ext cx="720079" cy="463592"/>
          </a:xfrm>
          <a:prstGeom prst="leftRightArrow">
            <a:avLst/>
          </a:prstGeom>
          <a:solidFill>
            <a:schemeClr val="accent3">
              <a:lumMod val="75000"/>
            </a:schemeClr>
          </a:solidFill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войная стрелка влево/вправо 22"/>
          <p:cNvSpPr/>
          <p:nvPr/>
        </p:nvSpPr>
        <p:spPr>
          <a:xfrm>
            <a:off x="8506747" y="2413665"/>
            <a:ext cx="703797" cy="463592"/>
          </a:xfrm>
          <a:prstGeom prst="leftRightArrow">
            <a:avLst/>
          </a:prstGeom>
          <a:solidFill>
            <a:schemeClr val="accent3">
              <a:lumMod val="75000"/>
            </a:schemeClr>
          </a:solidFill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0220" y="1473837"/>
            <a:ext cx="1311066" cy="2374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Двойная стрелка влево/вправо 23"/>
          <p:cNvSpPr/>
          <p:nvPr/>
        </p:nvSpPr>
        <p:spPr>
          <a:xfrm>
            <a:off x="8506747" y="1647908"/>
            <a:ext cx="703797" cy="463592"/>
          </a:xfrm>
          <a:prstGeom prst="leftRightArrow">
            <a:avLst/>
          </a:prstGeom>
          <a:solidFill>
            <a:srgbClr val="FF0000"/>
          </a:solidFill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8506747" y="1518008"/>
            <a:ext cx="703797" cy="71394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8506747" y="1527450"/>
            <a:ext cx="725501" cy="70450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3746" y="1230651"/>
            <a:ext cx="935848" cy="83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0013" y="3204567"/>
            <a:ext cx="300860" cy="43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616" y="2398241"/>
            <a:ext cx="172138" cy="49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563" y="1621945"/>
            <a:ext cx="686556" cy="553296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57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860349" y="168588"/>
            <a:ext cx="12394400" cy="869702"/>
          </a:xfrm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ПОКАЗАТЕЛЬ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ЭФФЕКТИВНОСТИ ВЗЫСКАНИЯ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В 2018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ГОДУ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4264" y="1330222"/>
            <a:ext cx="4060891" cy="434073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ПЛАН ФНС России</a:t>
            </a:r>
          </a:p>
          <a:p>
            <a:pPr defTabSz="1149969">
              <a:spcBef>
                <a:spcPct val="0"/>
              </a:spcBef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2018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–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75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%</a:t>
            </a:r>
            <a:r>
              <a:rPr lang="en-US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 (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Среднероссийский – 56%)</a:t>
            </a:r>
            <a:endParaRPr lang="ru-RU" sz="2400" b="1" dirty="0">
              <a:solidFill>
                <a:srgbClr val="C00000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239272" y="2727985"/>
            <a:ext cx="3752824" cy="3500918"/>
            <a:chOff x="1612900" y="2552700"/>
            <a:chExt cx="3403600" cy="3115733"/>
          </a:xfrm>
        </p:grpSpPr>
        <p:graphicFrame>
          <p:nvGraphicFramePr>
            <p:cNvPr id="6" name="Диаграмма 5"/>
            <p:cNvGraphicFramePr/>
            <p:nvPr>
              <p:extLst>
                <p:ext uri="{D42A27DB-BD31-4B8C-83A1-F6EECF244321}">
                  <p14:modId xmlns:p14="http://schemas.microsoft.com/office/powerpoint/2010/main" val="3574769322"/>
                </p:ext>
              </p:extLst>
            </p:nvPr>
          </p:nvGraphicFramePr>
          <p:xfrm>
            <a:off x="1612900" y="2552700"/>
            <a:ext cx="3403600" cy="3115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2933700" y="3835400"/>
              <a:ext cx="843040" cy="57871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62500" lnSpcReduction="20000"/>
            </a:bodyPr>
            <a:lstStyle/>
            <a:p>
              <a:pPr defTabSz="1149969">
                <a:spcBef>
                  <a:spcPct val="0"/>
                </a:spcBef>
              </a:pPr>
              <a:r>
                <a:rPr lang="ru-RU" sz="53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83%</a:t>
              </a:r>
              <a:endParaRPr lang="ru-RU" sz="5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44295" y="2268463"/>
            <a:ext cx="3210492" cy="720080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rmAutofit fontScale="40000" lnSpcReduction="20000"/>
          </a:bodyPr>
          <a:lstStyle/>
          <a:p>
            <a:pPr defTabSz="1149969">
              <a:spcBef>
                <a:spcPct val="0"/>
              </a:spcBef>
            </a:pPr>
            <a:r>
              <a:rPr lang="ru-RU" sz="53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Управление ФНС России по Костромской области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6376996" y="1040744"/>
            <a:ext cx="5602378" cy="1875791"/>
            <a:chOff x="5790158" y="1162050"/>
            <a:chExt cx="5081042" cy="1460500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5790158" y="1162050"/>
              <a:ext cx="1652042" cy="1460500"/>
              <a:chOff x="1506093" y="2457873"/>
              <a:chExt cx="3403600" cy="3115733"/>
            </a:xfrm>
          </p:grpSpPr>
          <p:graphicFrame>
            <p:nvGraphicFramePr>
              <p:cNvPr id="11" name="Диаграмма 10"/>
              <p:cNvGraphicFramePr/>
              <p:nvPr>
                <p:extLst>
                  <p:ext uri="{D42A27DB-BD31-4B8C-83A1-F6EECF244321}">
                    <p14:modId xmlns:p14="http://schemas.microsoft.com/office/powerpoint/2010/main" val="1569127042"/>
                  </p:ext>
                </p:extLst>
              </p:nvPr>
            </p:nvGraphicFramePr>
            <p:xfrm>
              <a:off x="1506093" y="2457873"/>
              <a:ext cx="3403600" cy="311573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2" name="TextBox 11"/>
              <p:cNvSpPr txBox="1"/>
              <p:nvPr/>
            </p:nvSpPr>
            <p:spPr>
              <a:xfrm>
                <a:off x="2476348" y="3645277"/>
                <a:ext cx="1557091" cy="1082255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55000" lnSpcReduction="20000"/>
              </a:bodyPr>
              <a:lstStyle/>
              <a:p>
                <a:pPr defTabSz="1149969">
                  <a:spcBef>
                    <a:spcPct val="0"/>
                  </a:spcBef>
                </a:pPr>
                <a:r>
                  <a:rPr lang="ru-RU" sz="53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j-ea"/>
                    <a:cs typeface="+mj-cs"/>
                  </a:rPr>
                  <a:t>89%</a:t>
                </a:r>
                <a:endParaRPr lang="ru-RU" sz="5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2038" y="1549400"/>
              <a:ext cx="3569162" cy="68580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>
              <a:defPPr>
                <a:defRPr lang="ru-RU"/>
              </a:defPPr>
              <a:lvl1pPr marR="0" indent="0" defTabSz="1043056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defRPr>
              </a:lvl1pPr>
            </a:lstStyle>
            <a:p>
              <a:r>
                <a:rPr lang="ru-RU" sz="2300" dirty="0"/>
                <a:t>Межрайонная ИФНС России №7 по Костромской области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462163" y="2891484"/>
            <a:ext cx="6307984" cy="1785298"/>
            <a:chOff x="5842000" y="1206500"/>
            <a:chExt cx="5398989" cy="1460500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5842000" y="1206500"/>
              <a:ext cx="1652042" cy="1460500"/>
              <a:chOff x="1612900" y="2552700"/>
              <a:chExt cx="3403600" cy="3115733"/>
            </a:xfrm>
          </p:grpSpPr>
          <p:graphicFrame>
            <p:nvGraphicFramePr>
              <p:cNvPr id="18" name="Диаграмма 17"/>
              <p:cNvGraphicFramePr/>
              <p:nvPr>
                <p:extLst>
                  <p:ext uri="{D42A27DB-BD31-4B8C-83A1-F6EECF244321}">
                    <p14:modId xmlns:p14="http://schemas.microsoft.com/office/powerpoint/2010/main" val="2094678719"/>
                  </p:ext>
                </p:extLst>
              </p:nvPr>
            </p:nvGraphicFramePr>
            <p:xfrm>
              <a:off x="1612900" y="2552700"/>
              <a:ext cx="3403600" cy="311573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9" name="TextBox 18"/>
              <p:cNvSpPr txBox="1"/>
              <p:nvPr/>
            </p:nvSpPr>
            <p:spPr>
              <a:xfrm>
                <a:off x="2476347" y="3645278"/>
                <a:ext cx="1498445" cy="1201230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55000" lnSpcReduction="20000"/>
              </a:bodyPr>
              <a:lstStyle/>
              <a:p>
                <a:pPr defTabSz="1149969">
                  <a:spcBef>
                    <a:spcPct val="0"/>
                  </a:spcBef>
                </a:pPr>
                <a:r>
                  <a:rPr lang="ru-RU" sz="53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j-ea"/>
                    <a:cs typeface="+mj-cs"/>
                  </a:rPr>
                  <a:t>83%</a:t>
                </a:r>
                <a:endParaRPr lang="ru-RU" sz="5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442200" y="1549399"/>
              <a:ext cx="3798789" cy="732323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>
              <a:defPPr>
                <a:defRPr lang="ru-RU"/>
              </a:defPPr>
              <a:lvl1pPr marR="0" indent="0" defTabSz="1043056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defRPr>
              </a:lvl1pPr>
            </a:lstStyle>
            <a:p>
              <a:r>
                <a:rPr lang="ru-RU" sz="2300" dirty="0"/>
                <a:t>ИФНС России по г</a:t>
              </a:r>
              <a:r>
                <a:rPr lang="ru-RU" sz="2300" dirty="0" smtClean="0"/>
                <a:t>. Костроме</a:t>
              </a:r>
              <a:endParaRPr lang="ru-RU" sz="23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497339" y="4932759"/>
            <a:ext cx="5768751" cy="1451182"/>
            <a:chOff x="5842000" y="1206500"/>
            <a:chExt cx="5231933" cy="146050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5842000" y="1206500"/>
              <a:ext cx="1652042" cy="1460500"/>
              <a:chOff x="1612900" y="2552700"/>
              <a:chExt cx="3403600" cy="3115733"/>
            </a:xfrm>
          </p:grpSpPr>
          <p:graphicFrame>
            <p:nvGraphicFramePr>
              <p:cNvPr id="23" name="Диаграмма 22"/>
              <p:cNvGraphicFramePr/>
              <p:nvPr>
                <p:extLst>
                  <p:ext uri="{D42A27DB-BD31-4B8C-83A1-F6EECF244321}">
                    <p14:modId xmlns:p14="http://schemas.microsoft.com/office/powerpoint/2010/main" val="669030347"/>
                  </p:ext>
                </p:extLst>
              </p:nvPr>
            </p:nvGraphicFramePr>
            <p:xfrm>
              <a:off x="1612900" y="2552700"/>
              <a:ext cx="3403600" cy="311573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4" name="TextBox 23"/>
              <p:cNvSpPr txBox="1"/>
              <p:nvPr/>
            </p:nvSpPr>
            <p:spPr>
              <a:xfrm>
                <a:off x="2720940" y="3732335"/>
                <a:ext cx="1703437" cy="1044874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55000" lnSpcReduction="20000"/>
              </a:bodyPr>
              <a:lstStyle/>
              <a:p>
                <a:pPr defTabSz="1149969">
                  <a:spcBef>
                    <a:spcPct val="0"/>
                  </a:spcBef>
                </a:pPr>
                <a:r>
                  <a:rPr lang="ru-RU" sz="53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j-ea"/>
                    <a:cs typeface="+mj-cs"/>
                  </a:rPr>
                  <a:t>60%</a:t>
                </a:r>
                <a:endParaRPr lang="ru-RU" sz="5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7442199" y="1549400"/>
              <a:ext cx="3631734" cy="699839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>
              <a:defPPr>
                <a:defRPr lang="ru-RU"/>
              </a:defPPr>
              <a:lvl1pPr marR="0" indent="0" defTabSz="1043056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defRPr>
              </a:lvl1pPr>
            </a:lstStyle>
            <a:p>
              <a:r>
                <a:rPr lang="ru-RU" sz="2300" dirty="0"/>
                <a:t>Межрайонная ИФНС России </a:t>
              </a:r>
              <a:r>
                <a:rPr lang="ru-RU" sz="2300" dirty="0" smtClean="0"/>
                <a:t>№6 </a:t>
              </a:r>
              <a:r>
                <a:rPr lang="ru-RU" sz="2300" dirty="0"/>
                <a:t>по Костромской области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896259" y="5126682"/>
            <a:ext cx="5083116" cy="1157118"/>
            <a:chOff x="6261100" y="1269935"/>
            <a:chExt cx="4610100" cy="1460500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6261100" y="1269935"/>
              <a:ext cx="3759722" cy="1460500"/>
              <a:chOff x="2476346" y="2688028"/>
              <a:chExt cx="7745922" cy="3115733"/>
            </a:xfrm>
          </p:grpSpPr>
          <p:graphicFrame>
            <p:nvGraphicFramePr>
              <p:cNvPr id="28" name="Диаграмма 27"/>
              <p:cNvGraphicFramePr/>
              <p:nvPr>
                <p:extLst>
                  <p:ext uri="{D42A27DB-BD31-4B8C-83A1-F6EECF244321}">
                    <p14:modId xmlns:p14="http://schemas.microsoft.com/office/powerpoint/2010/main" val="441501139"/>
                  </p:ext>
                </p:extLst>
              </p:nvPr>
            </p:nvGraphicFramePr>
            <p:xfrm>
              <a:off x="6818668" y="2688028"/>
              <a:ext cx="3403600" cy="311573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29" name="TextBox 28"/>
              <p:cNvSpPr txBox="1"/>
              <p:nvPr/>
            </p:nvSpPr>
            <p:spPr>
              <a:xfrm>
                <a:off x="2476346" y="3645278"/>
                <a:ext cx="2066085" cy="1201231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47500" lnSpcReduction="20000"/>
              </a:bodyPr>
              <a:lstStyle/>
              <a:p>
                <a:pPr defTabSz="1149969">
                  <a:spcBef>
                    <a:spcPct val="0"/>
                  </a:spcBef>
                </a:pPr>
                <a:r>
                  <a:rPr lang="ru-RU" sz="53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j-ea"/>
                    <a:cs typeface="+mj-cs"/>
                  </a:rPr>
                  <a:t> </a:t>
                </a: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442200" y="1549400"/>
              <a:ext cx="3429000" cy="68580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>
              <a:defPPr>
                <a:defRPr lang="ru-RU"/>
              </a:defPPr>
              <a:lvl1pPr marR="0" indent="0" defTabSz="1043056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defRPr>
              </a:lvl1pPr>
            </a:lstStyle>
            <a:p>
              <a:endParaRPr lang="ru-RU" sz="2500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476166" y="6250645"/>
            <a:ext cx="5545217" cy="984447"/>
            <a:chOff x="5842000" y="1206500"/>
            <a:chExt cx="5029200" cy="1460500"/>
          </a:xfrm>
        </p:grpSpPr>
        <p:graphicFrame>
          <p:nvGraphicFramePr>
            <p:cNvPr id="33" name="Диаграмма 32"/>
            <p:cNvGraphicFramePr/>
            <p:nvPr>
              <p:extLst>
                <p:ext uri="{D42A27DB-BD31-4B8C-83A1-F6EECF244321}">
                  <p14:modId xmlns:p14="http://schemas.microsoft.com/office/powerpoint/2010/main" val="3750039760"/>
                </p:ext>
              </p:extLst>
            </p:nvPr>
          </p:nvGraphicFramePr>
          <p:xfrm>
            <a:off x="5842000" y="1206500"/>
            <a:ext cx="1652042" cy="1460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32" name="TextBox 31"/>
            <p:cNvSpPr txBox="1"/>
            <p:nvPr/>
          </p:nvSpPr>
          <p:spPr>
            <a:xfrm>
              <a:off x="7442200" y="1549400"/>
              <a:ext cx="3429000" cy="68580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lnSpcReduction="10000"/>
            </a:bodyPr>
            <a:lstStyle>
              <a:defPPr>
                <a:defRPr lang="ru-RU"/>
              </a:defPPr>
              <a:lvl1pPr marR="0" indent="0" defTabSz="1043056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defRPr>
              </a:lvl1pPr>
            </a:lstStyle>
            <a:p>
              <a:endParaRPr lang="ru-RU" sz="25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6814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4</a:t>
            </a:r>
          </a:p>
          <a:p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821381" y="-276793"/>
            <a:ext cx="12257890" cy="1105095"/>
          </a:xfrm>
          <a:prstGeom prst="rect">
            <a:avLst/>
          </a:prstGeom>
          <a:extLst/>
        </p:spPr>
        <p:txBody>
          <a:bodyPr vert="horz" wrap="square" lIns="114869" tIns="57431" rIns="114869" bIns="57431" numCol="1" rtlCol="0" anchor="ctr" anchorCtr="0" compatLnSpc="1">
            <a:prstTxWarp prst="textNoShape">
              <a:avLst/>
            </a:prstTxWarp>
            <a:noAutofit/>
          </a:bodyPr>
          <a:lstStyle>
            <a:lvl1pPr defTabSz="945718">
              <a:lnSpc>
                <a:spcPts val="4715"/>
              </a:lnSpc>
              <a:spcBef>
                <a:spcPct val="0"/>
              </a:spcBef>
              <a:buNone/>
              <a:defRPr sz="2200" b="1" i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itchFamily="34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2600" dirty="0" smtClean="0"/>
              <a:t>Поступления от мер принудительного взыскания на 01.01.2019</a:t>
            </a:r>
            <a:endParaRPr lang="ru-RU" altLang="ru-RU" sz="2600" dirty="0">
              <a:solidFill>
                <a:srgbClr val="FF0000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56918038"/>
              </p:ext>
            </p:extLst>
          </p:nvPr>
        </p:nvGraphicFramePr>
        <p:xfrm>
          <a:off x="2518474" y="1981443"/>
          <a:ext cx="7435120" cy="4895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01194" y="1990867"/>
            <a:ext cx="4032325" cy="1495290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Погашено после направления требования</a:t>
            </a:r>
          </a:p>
          <a:p>
            <a:pPr algn="ctr" defTabSz="1149969">
              <a:spcBef>
                <a:spcPct val="0"/>
              </a:spcBef>
            </a:pP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(эффективность 72,3%)</a:t>
            </a:r>
            <a:endParaRPr lang="ru-RU" sz="18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81515" y="609880"/>
            <a:ext cx="2952328" cy="944348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1800" dirty="0" smtClean="0"/>
              <a:t>Погашено после проведения исполнительных действий </a:t>
            </a:r>
          </a:p>
          <a:p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(эффективность 62%)</a:t>
            </a:r>
            <a:endParaRPr lang="ru-RU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1118" y="5097495"/>
            <a:ext cx="3949147" cy="1471926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52272" y="3840098"/>
            <a:ext cx="1656184" cy="1421438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r>
              <a:rPr lang="ru-RU" sz="2200" b="1" dirty="0" smtClean="0">
                <a:latin typeface="Arial Narrow" panose="020B0606020202030204" pitchFamily="34" charset="0"/>
                <a:ea typeface="+mj-ea"/>
                <a:cs typeface="+mj-cs"/>
              </a:rPr>
              <a:t>6960,9</a:t>
            </a:r>
            <a:endParaRPr lang="ru-RU" sz="2300" b="1" dirty="0"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1783" y="3640007"/>
            <a:ext cx="2984335" cy="1048495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algn="ctr" defTabSz="1149969">
              <a:spcBef>
                <a:spcPct val="0"/>
              </a:spcBef>
            </a:pPr>
            <a:endParaRPr lang="ru-RU" sz="26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305521" y="531122"/>
            <a:ext cx="2137429" cy="403267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r>
              <a:rPr lang="ru-RU" sz="2400" b="1" dirty="0">
                <a:latin typeface="Arial Narrow" panose="020B0606020202030204" pitchFamily="34" charset="0"/>
                <a:ea typeface="+mj-ea"/>
                <a:cs typeface="+mj-cs"/>
              </a:rPr>
              <a:t>млн. руб.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8017619" y="3124087"/>
            <a:ext cx="2583729" cy="7160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368729" y="1456243"/>
            <a:ext cx="2228044" cy="24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236034" y="1443797"/>
            <a:ext cx="1132693" cy="11869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0800000" flipV="1">
            <a:off x="1608906" y="2232195"/>
            <a:ext cx="2952329" cy="1009027"/>
          </a:xfrm>
          <a:prstGeom prst="rect">
            <a:avLst/>
          </a:prstGeom>
        </p:spPr>
        <p:txBody>
          <a:bodyPr vert="horz" wrap="square" lIns="114997" tIns="57499" rIns="114997" bIns="57499" rtlCol="0" anchor="ctr">
            <a:noAutofit/>
          </a:bodyPr>
          <a:lstStyle/>
          <a:p>
            <a:pPr defTabSz="1149969">
              <a:spcBef>
                <a:spcPct val="0"/>
              </a:spcBef>
            </a:pP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Взыскано с расчетных счетов (эффективность 25%)</a:t>
            </a:r>
            <a:endParaRPr lang="ru-RU" sz="18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1149969">
              <a:spcBef>
                <a:spcPct val="0"/>
              </a:spcBef>
            </a:pPr>
            <a:endParaRPr lang="ru-RU" sz="22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76583" y="6876975"/>
            <a:ext cx="1008221" cy="1008168"/>
          </a:xfrm>
          <a:prstGeom prst="rect">
            <a:avLst/>
          </a:prstGeom>
        </p:spPr>
        <p:txBody>
          <a:bodyPr vert="horz" wrap="none" lIns="114997" tIns="57499" rIns="114997" bIns="57499" rtlCol="0" anchor="ctr">
            <a:normAutofit/>
          </a:bodyPr>
          <a:lstStyle/>
          <a:p>
            <a:pPr defTabSz="1149969">
              <a:spcBef>
                <a:spcPct val="0"/>
              </a:spcBef>
            </a:pPr>
            <a:endParaRPr lang="ru-RU" sz="1500" b="1" dirty="0">
              <a:latin typeface="+mj-lt"/>
              <a:ea typeface="+mj-ea"/>
              <a:cs typeface="+mj-cs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5339838" y="146869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4123310" y="2630764"/>
            <a:ext cx="1216528" cy="6743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128237" y="1630495"/>
            <a:ext cx="211601" cy="11080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69147" y="732755"/>
            <a:ext cx="1909621" cy="126369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23310" y="934389"/>
            <a:ext cx="2157054" cy="125011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5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Погашено после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проведения ареста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по ст.77</a:t>
            </a:r>
            <a:r>
              <a:rPr kumimoji="0" lang="ru-RU" sz="33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НК РФ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3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(эффективность – 68%)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7756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Control xmlns="http://schemas.microsoft.com/VisualStudio/2011/storyboarding/control">
  <Id Name="3c22f905-7919-46e3-9ee4-b1c9d8266681" Revision="1" Stencil="System.MyShapes" StencilVersion="1.0"/>
</Control>
</file>

<file path=customXml/item2.xml><?xml version="1.0" encoding="utf-8"?>
<Control xmlns="http://schemas.microsoft.com/VisualStudio/2011/storyboarding/control">
  <Id Name="3c22f905-7919-46e3-9ee4-b1c9d8266681" Revision="1" Stencil="System.MyShapes" StencilVersion="1.0"/>
</Control>
</file>

<file path=customXml/item3.xml><?xml version="1.0" encoding="utf-8"?>
<Control xmlns="http://schemas.microsoft.com/VisualStudio/2011/storyboarding/control">
  <Id Name="3c22f905-7919-46e3-9ee4-b1c9d8266681" Revision="1" Stencil="System.MyShapes" StencilVersion="1.0"/>
</Control>
</file>

<file path=customXml/item4.xml><?xml version="1.0" encoding="utf-8"?>
<Control xmlns="http://schemas.microsoft.com/VisualStudio/2011/storyboarding/control">
  <Id Name="3c22f905-7919-46e3-9ee4-b1c9d8266681" Revision="1" Stencil="System.MyShapes" StencilVersion="1.0"/>
</Control>
</file>

<file path=customXml/item5.xml><?xml version="1.0" encoding="utf-8"?>
<Control xmlns="http://schemas.microsoft.com/VisualStudio/2011/storyboarding/control">
  <Id Name="3c22f905-7919-46e3-9ee4-b1c9d8266681" Revision="1" Stencil="System.MyShapes" StencilVersion="1.0"/>
</Control>
</file>

<file path=customXml/item6.xml><?xml version="1.0" encoding="utf-8"?>
<Control xmlns="http://schemas.microsoft.com/VisualStudio/2011/storyboarding/control">
  <Id Name="3c22f905-7919-46e3-9ee4-b1c9d8266681" Revision="1" Stencil="System.MyShapes" StencilVersion="1.0"/>
</Control>
</file>

<file path=customXml/item7.xml><?xml version="1.0" encoding="utf-8"?>
<Control xmlns="http://schemas.microsoft.com/VisualStudio/2011/storyboarding/control">
  <Id Name="3c22f905-7919-46e3-9ee4-b1c9d8266681" Revision="1" Stencil="System.MyShapes" StencilVersion="1.0"/>
</Control>
</file>

<file path=customXml/itemProps1.xml><?xml version="1.0" encoding="utf-8"?>
<ds:datastoreItem xmlns:ds="http://schemas.openxmlformats.org/officeDocument/2006/customXml" ds:itemID="{60B0BFC4-971C-44C0-B650-18F8315882A0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BA214054-49DA-4D9B-8A01-86F0437B7380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922CDBB6-3C94-43B8-970F-A28A79B3F219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AC8E0AD7-6A2A-40BB-9662-8BA6CF75B4ED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4DFA3332-C83C-41D0-A186-AAECEB34BEF5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0316D6D6-2E19-40BE-9655-0047EA9B2E5A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E53AD1B2-86F2-4FF8-91AF-E3B1A2F8BA07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19766</TotalTime>
  <Words>1026</Words>
  <Application>Microsoft Office PowerPoint</Application>
  <PresentationFormat>Произвольный</PresentationFormat>
  <Paragraphs>285</Paragraphs>
  <Slides>23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Present_FNS2012_A4</vt:lpstr>
      <vt:lpstr>Презентация PowerPoint</vt:lpstr>
      <vt:lpstr>Отношение совокупной задолженности к поступлениям в консолидированный бюджет Российской Федерации</vt:lpstr>
      <vt:lpstr>ДИНАМИКА СОВОКУПНОЙ ЗАДОЛЖЕННОСТИ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ПОКАЗАТЕЛЬ ЭФФЕКТИВНОСТИ ВЗЫСКАНИЯ В 2018 ГОДУ</vt:lpstr>
      <vt:lpstr>Презентация PowerPoint</vt:lpstr>
      <vt:lpstr>Презентация PowerPoint</vt:lpstr>
      <vt:lpstr>Обеспечительные меры – способ защиты государственных интересов</vt:lpstr>
      <vt:lpstr>Проектный подход:  индивидуальная работа с должниками</vt:lpstr>
      <vt:lpstr>Результаты работы по аресту имущества должника по статье 77 НК РФ (Маркер 4) </vt:lpstr>
      <vt:lpstr>Презентация PowerPoint</vt:lpstr>
      <vt:lpstr>Презентация PowerPoint</vt:lpstr>
      <vt:lpstr>ДИНАМИКА ПО ВЗЫСКАНИЮ В СООТВЕТСТВИИ СО СТ. 47 НК РФ </vt:lpstr>
      <vt:lpstr>Презентация PowerPoint</vt:lpstr>
      <vt:lpstr>Презентация PowerPoint</vt:lpstr>
      <vt:lpstr>ДЛЯ ПОЛУЧЕНИЯ ОТСРОЧКИ/РАССРОЧКИ НАЛОГОПЛАТЕЛЬЩИКУ НЕОБХОДИМО СООТВЕТСТВОВАТЬ ВСЕГО 3 ТРЕБОВАНИЯМ: </vt:lpstr>
      <vt:lpstr>Презентация PowerPoint</vt:lpstr>
      <vt:lpstr>ОБЕСПЕЧЕНИЕ ИСПОЛНЕНИЯ ОБЯЗАТЕЛЬСТВ ПРИ ОТСРОЧКЕ (РАССРОЧКЕ)  ЗАЛОГ ИМУЩЕСТВА  Основные аспекты:</vt:lpstr>
      <vt:lpstr>Презентация PowerPoint</vt:lpstr>
      <vt:lpstr>МАКРО-ЗАДАЧИ ДО КОНЦА 2019 ГОДА  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Астафьев Андрей Владимирович</cp:lastModifiedBy>
  <cp:revision>1452</cp:revision>
  <cp:lastPrinted>2019-05-16T08:46:00Z</cp:lastPrinted>
  <dcterms:created xsi:type="dcterms:W3CDTF">2013-04-18T07:19:29Z</dcterms:created>
  <dcterms:modified xsi:type="dcterms:W3CDTF">2019-06-10T13:25:45Z</dcterms:modified>
</cp:coreProperties>
</file>